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93" r:id="rId6"/>
    <p:sldId id="261" r:id="rId7"/>
    <p:sldId id="262" r:id="rId8"/>
    <p:sldId id="263" r:id="rId9"/>
    <p:sldId id="264" r:id="rId10"/>
    <p:sldId id="266" r:id="rId11"/>
    <p:sldId id="267" r:id="rId12"/>
    <p:sldId id="295" r:id="rId13"/>
    <p:sldId id="268" r:id="rId14"/>
    <p:sldId id="269" r:id="rId15"/>
    <p:sldId id="270" r:id="rId16"/>
    <p:sldId id="275" r:id="rId17"/>
    <p:sldId id="276" r:id="rId18"/>
    <p:sldId id="279" r:id="rId19"/>
    <p:sldId id="282" r:id="rId20"/>
    <p:sldId id="283" r:id="rId21"/>
    <p:sldId id="287" r:id="rId22"/>
    <p:sldId id="285" r:id="rId23"/>
    <p:sldId id="288" r:id="rId24"/>
    <p:sldId id="284" r:id="rId25"/>
    <p:sldId id="29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60"/>
  </p:normalViewPr>
  <p:slideViewPr>
    <p:cSldViewPr>
      <p:cViewPr varScale="1">
        <p:scale>
          <a:sx n="110" d="100"/>
          <a:sy n="11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1124744"/>
            <a:ext cx="5688632" cy="720080"/>
          </a:xfrm>
          <a:noFill/>
        </p:spPr>
        <p:txBody>
          <a:bodyPr>
            <a:noAutofit/>
          </a:bodyPr>
          <a:lstStyle/>
          <a:p>
            <a:r>
              <a:rPr lang="pl-PL" sz="9600" dirty="0" smtClean="0"/>
              <a:t/>
            </a:r>
            <a:br>
              <a:rPr lang="pl-PL" sz="9600" dirty="0" smtClean="0"/>
            </a:br>
            <a:endParaRPr lang="pl-PL" sz="9600" dirty="0"/>
          </a:p>
        </p:txBody>
      </p:sp>
      <p:sp>
        <p:nvSpPr>
          <p:cNvPr id="6" name="Prostokąt 5"/>
          <p:cNvSpPr/>
          <p:nvPr/>
        </p:nvSpPr>
        <p:spPr>
          <a:xfrm>
            <a:off x="7752657" y="6581001"/>
            <a:ext cx="1391343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21420000" lon="900000" rev="0"/>
              </a:camera>
              <a:lightRig rig="threePt" dir="t"/>
            </a:scene3d>
          </a:bodyPr>
          <a:lstStyle/>
          <a:p>
            <a:r>
              <a:rPr lang="pl-PL" sz="1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Mikołaj Lemański IJ</a:t>
            </a:r>
            <a:endParaRPr lang="pl-PL" sz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11960" y="0"/>
            <a:ext cx="205376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21420000" lon="900000" rev="0"/>
              </a:camera>
              <a:lightRig rig="threePt" dir="t"/>
            </a:scene3d>
          </a:bodyPr>
          <a:lstStyle/>
          <a:p>
            <a:r>
              <a:rPr lang="pl-PL" sz="9600" dirty="0" smtClean="0">
                <a:ln w="15875" cap="rnd">
                  <a:solidFill>
                    <a:schemeClr val="tx1">
                      <a:alpha val="49000"/>
                    </a:schemeClr>
                  </a:solidFill>
                  <a:beve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Sieci</a:t>
            </a:r>
            <a:endParaRPr lang="pl-PL" sz="9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64088" y="1052736"/>
            <a:ext cx="259077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21420000" lon="900000" rev="0"/>
              </a:camera>
              <a:lightRig rig="threePt" dir="t"/>
            </a:scene3d>
          </a:bodyPr>
          <a:lstStyle/>
          <a:p>
            <a:r>
              <a:rPr lang="pl-PL" sz="4400" dirty="0" smtClean="0">
                <a:ln w="15875" cap="rnd">
                  <a:solidFill>
                    <a:schemeClr val="tx1">
                      <a:alpha val="49000"/>
                    </a:schemeClr>
                  </a:solidFill>
                  <a:beve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komputerowe</a:t>
            </a:r>
            <a:endParaRPr lang="pl-PL" sz="4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764704"/>
            <a:ext cx="46085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Ethernet </a:t>
            </a:r>
            <a:r>
              <a:rPr lang="pl-PL" sz="2000" b="1" dirty="0" smtClean="0"/>
              <a:t>(IEEE 802.3)</a:t>
            </a:r>
          </a:p>
          <a:p>
            <a:r>
              <a:rPr lang="pl-PL" sz="2000" dirty="0" smtClean="0"/>
              <a:t>nazwa standardów wykorzystywanych w budowie głównie lokalnych sieci</a:t>
            </a:r>
          </a:p>
          <a:p>
            <a:r>
              <a:rPr lang="pl-PL" sz="2000" dirty="0" smtClean="0"/>
              <a:t>komputerowych. Obejmują one specyfikację przewodów, złącz (RJ-45)</a:t>
            </a:r>
          </a:p>
          <a:p>
            <a:r>
              <a:rPr lang="pl-PL" sz="2000" dirty="0" smtClean="0"/>
              <a:t>oraz przesyłanych nimi sygnałów.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50178" name="Picture 2" descr="Znalezione obrazy dla zapytania wi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93096"/>
            <a:ext cx="3479732" cy="223224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63688" y="0"/>
            <a:ext cx="5947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Standard Ethernet,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Wireless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Wi-Fi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32129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Bezprzewodowe sieci lokalne (WLAN, IEEE 802.11)</a:t>
            </a:r>
          </a:p>
          <a:p>
            <a:r>
              <a:rPr lang="pl-PL" sz="2000" dirty="0" smtClean="0"/>
              <a:t>(</a:t>
            </a:r>
            <a:r>
              <a:rPr lang="pl-PL" sz="2000" i="1" dirty="0" smtClean="0"/>
              <a:t>ang. </a:t>
            </a:r>
            <a:r>
              <a:rPr lang="pl-PL" sz="2000" i="1" dirty="0" err="1" smtClean="0"/>
              <a:t>Wireless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Local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Area</a:t>
            </a:r>
            <a:r>
              <a:rPr lang="pl-PL" sz="2000" i="1" dirty="0" smtClean="0"/>
              <a:t> Network</a:t>
            </a:r>
            <a:r>
              <a:rPr lang="pl-PL" sz="2000" dirty="0" smtClean="0"/>
              <a:t>) to sieci realizujące połączenie między</a:t>
            </a:r>
          </a:p>
          <a:p>
            <a:r>
              <a:rPr lang="pl-PL" sz="2000" dirty="0" smtClean="0"/>
              <a:t>komputerami bez użycia okablowania. Medium transmisyjnym przenoszącym</a:t>
            </a:r>
          </a:p>
          <a:p>
            <a:r>
              <a:rPr lang="pl-PL" sz="2000" dirty="0" smtClean="0"/>
              <a:t>sygnały są najczęściej fale radiowe (mikrofale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pic>
        <p:nvPicPr>
          <p:cNvPr id="18434" name="Picture 2" descr="http://www.elektroserwis.info.pl/ALLEGRO_FOTO/rj45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176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Urządzenia sieciowe </a:t>
            </a:r>
          </a:p>
        </p:txBody>
      </p:sp>
      <p:pic>
        <p:nvPicPr>
          <p:cNvPr id="17410" name="Picture 2" descr="http://www.bspartner.pl/application/data/cms.layout.tpl/themes/bspartner/images/networ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6084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908720"/>
            <a:ext cx="36724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Każdy </a:t>
            </a:r>
            <a:r>
              <a:rPr lang="pl-PL" sz="2000" dirty="0" smtClean="0"/>
              <a:t>komputer, który ma pracować w sieci, musi mieć zainstalowany adapter</a:t>
            </a:r>
          </a:p>
          <a:p>
            <a:r>
              <a:rPr lang="pl-PL" sz="2000" dirty="0" smtClean="0"/>
              <a:t>umożliwiający fizyczne przyłączenie okablowania sieciowego lub odbiór danych</a:t>
            </a:r>
          </a:p>
          <a:p>
            <a:r>
              <a:rPr lang="pl-PL" sz="2000" dirty="0" smtClean="0"/>
              <a:t>radiowych. Najczęściej przyjmuje on postać karty rozszerzeń montowanej w</a:t>
            </a:r>
          </a:p>
          <a:p>
            <a:r>
              <a:rPr lang="pl-PL" sz="2000" dirty="0" smtClean="0"/>
              <a:t>gnieździe magistrali PCI, </a:t>
            </a:r>
            <a:r>
              <a:rPr lang="pl-PL" sz="2000" dirty="0" err="1" smtClean="0"/>
              <a:t>PCI-Express</a:t>
            </a:r>
            <a:r>
              <a:rPr lang="pl-PL" sz="2000" dirty="0" smtClean="0"/>
              <a:t> lub też zewnętrznego adaptera USB.</a:t>
            </a:r>
          </a:p>
          <a:p>
            <a:r>
              <a:rPr lang="pl-PL" sz="2000" dirty="0" smtClean="0"/>
              <a:t>Każda karta sieciowa posiada unikatowy adres sprzętowy MAC wykorzystywany do</a:t>
            </a:r>
          </a:p>
          <a:p>
            <a:r>
              <a:rPr lang="pl-PL" sz="2000" dirty="0" smtClean="0"/>
              <a:t>identyfikowania komputera w sieci.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860032" cy="36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275856" y="0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Karta sieciowa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836712"/>
            <a:ext cx="52920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T</a:t>
            </a:r>
            <a:r>
              <a:rPr lang="pl-PL" sz="2000" dirty="0" smtClean="0"/>
              <a:t>o </a:t>
            </a:r>
            <a:r>
              <a:rPr lang="pl-PL" sz="2000" dirty="0" smtClean="0"/>
              <a:t>urządzenie, które służy do łączenia sieci komputerowych, na przykład sieci</a:t>
            </a:r>
          </a:p>
          <a:p>
            <a:r>
              <a:rPr lang="pl-PL" sz="2000" dirty="0" smtClean="0"/>
              <a:t>Internet z domową siecią lokalną. Za pomocą wbudowanych mechanizmów (np.</a:t>
            </a:r>
          </a:p>
          <a:p>
            <a:r>
              <a:rPr lang="pl-PL" sz="2000" dirty="0" smtClean="0"/>
              <a:t>NAT) </a:t>
            </a:r>
            <a:r>
              <a:rPr lang="pl-PL" sz="2000" dirty="0" err="1" smtClean="0"/>
              <a:t>ruter</a:t>
            </a:r>
            <a:r>
              <a:rPr lang="pl-PL" sz="2000" dirty="0" smtClean="0"/>
              <a:t> kieruje ruchem pakietów w sieci - wyznacza dla nich odpowiednią trasę.</a:t>
            </a:r>
          </a:p>
          <a:p>
            <a:r>
              <a:rPr lang="pl-PL" sz="2000" dirty="0" smtClean="0"/>
              <a:t>To właśnie od procesu trasowania (ang. </a:t>
            </a:r>
            <a:r>
              <a:rPr lang="pl-PL" sz="2000" dirty="0" err="1" smtClean="0"/>
              <a:t>routing</a:t>
            </a:r>
            <a:r>
              <a:rPr lang="pl-PL" sz="2000" dirty="0" smtClean="0"/>
              <a:t>) wzięła się nazwa urządzenia.</a:t>
            </a:r>
          </a:p>
          <a:p>
            <a:r>
              <a:rPr lang="pl-PL" sz="2000" dirty="0" err="1" smtClean="0"/>
              <a:t>Rutery</a:t>
            </a:r>
            <a:r>
              <a:rPr lang="pl-PL" sz="2000" dirty="0" smtClean="0"/>
              <a:t> w małych sieciach zwykle</a:t>
            </a:r>
          </a:p>
          <a:p>
            <a:r>
              <a:rPr lang="pl-PL" sz="2000" dirty="0" smtClean="0"/>
              <a:t>posiadają zintegrowany przełącznik</a:t>
            </a:r>
          </a:p>
          <a:p>
            <a:r>
              <a:rPr lang="pl-PL" sz="2000" dirty="0" smtClean="0"/>
              <a:t>(</a:t>
            </a:r>
            <a:r>
              <a:rPr lang="pl-PL" sz="2000" dirty="0" err="1" smtClean="0"/>
              <a:t>switch</a:t>
            </a:r>
            <a:r>
              <a:rPr lang="pl-PL" sz="2000" dirty="0" smtClean="0"/>
              <a:t>) i  </a:t>
            </a:r>
            <a:r>
              <a:rPr lang="pl-PL" sz="2000" dirty="0" smtClean="0"/>
              <a:t>punkt dostępowy </a:t>
            </a:r>
            <a:r>
              <a:rPr lang="pl-PL" sz="2000" dirty="0" err="1" smtClean="0"/>
              <a:t>WiFi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4067944" y="0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Router</a:t>
            </a:r>
          </a:p>
        </p:txBody>
      </p:sp>
      <p:pic>
        <p:nvPicPr>
          <p:cNvPr id="16386" name="Picture 2" descr="http://11986-presscdn-0-77.pagely.netdna-cdn.com/wp-content/uploads/2009/03/wifi-ro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343180" cy="30560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44008" y="0"/>
            <a:ext cx="44999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(</a:t>
            </a:r>
            <a:r>
              <a:rPr lang="pl-PL" sz="2000" i="1" dirty="0" smtClean="0"/>
              <a:t>ang. hub</a:t>
            </a:r>
            <a:r>
              <a:rPr lang="pl-PL" sz="2000" dirty="0" smtClean="0"/>
              <a:t>) dziś już nie stosowane sieciowe urządzenie służące do realizacji</a:t>
            </a:r>
          </a:p>
          <a:p>
            <a:r>
              <a:rPr lang="pl-PL" sz="2000" dirty="0" smtClean="0"/>
              <a:t>połączeń między komputerami w sieciach Ethernet opartych na topologii gwiazdy.</a:t>
            </a:r>
          </a:p>
          <a:p>
            <a:r>
              <a:rPr lang="pl-PL" sz="2000" dirty="0" smtClean="0"/>
              <a:t>Pośrednicząc w połączeniu, rozsyła zapytania do wszystkich komputerów</a:t>
            </a:r>
          </a:p>
          <a:p>
            <a:r>
              <a:rPr lang="pl-PL" sz="2000" dirty="0" smtClean="0"/>
              <a:t>uruchomionych w sieci. Dane trafiają do każdego aktywnego węzła, jednak</a:t>
            </a:r>
          </a:p>
          <a:p>
            <a:r>
              <a:rPr lang="pl-PL" sz="2000" dirty="0" smtClean="0"/>
              <a:t>odpowiada tylko ta maszyna, dla której przeznaczone są dane pakiety, pozostałe</a:t>
            </a:r>
          </a:p>
          <a:p>
            <a:r>
              <a:rPr lang="pl-PL" sz="2000" dirty="0" smtClean="0"/>
              <a:t>ignorują cudze pakiety.</a:t>
            </a:r>
          </a:p>
          <a:p>
            <a:r>
              <a:rPr lang="pl-PL" sz="2000" dirty="0" smtClean="0"/>
              <a:t>W sieciach z koncentratorem dochodzi</a:t>
            </a:r>
          </a:p>
          <a:p>
            <a:r>
              <a:rPr lang="pl-PL" sz="2000" dirty="0" smtClean="0"/>
              <a:t>do nadmiarowej transmisji danych, co</a:t>
            </a:r>
          </a:p>
          <a:p>
            <a:r>
              <a:rPr lang="pl-PL" sz="2000" dirty="0" smtClean="0"/>
              <a:t>sprzyja powstawaniu kolizji, czyli sytuacji</a:t>
            </a:r>
          </a:p>
          <a:p>
            <a:r>
              <a:rPr lang="pl-PL" sz="2000" dirty="0" smtClean="0"/>
              <a:t>w której dwa komputery w tym samym</a:t>
            </a:r>
          </a:p>
          <a:p>
            <a:r>
              <a:rPr lang="pl-PL" sz="2000" dirty="0" smtClean="0"/>
              <a:t>czasie usiłują wysłać pakiet przez łącze.</a:t>
            </a:r>
          </a:p>
          <a:p>
            <a:r>
              <a:rPr lang="pl-PL" sz="2000" dirty="0" smtClean="0"/>
              <a:t>Rozsyłanie danych do wszystkich</a:t>
            </a:r>
          </a:p>
          <a:p>
            <a:r>
              <a:rPr lang="pl-PL" sz="2000" dirty="0" smtClean="0"/>
              <a:t>komputerów w sieci nie sprzyja również</a:t>
            </a:r>
          </a:p>
          <a:p>
            <a:r>
              <a:rPr lang="pl-PL" sz="2000" dirty="0" smtClean="0"/>
              <a:t>bezpieczeństwu - komputer wyposażony</a:t>
            </a:r>
          </a:p>
          <a:p>
            <a:r>
              <a:rPr lang="pl-PL" sz="2000" dirty="0" smtClean="0"/>
              <a:t>w odpowiednio skonfigurowaną kartę</a:t>
            </a:r>
          </a:p>
          <a:p>
            <a:r>
              <a:rPr lang="pl-PL" sz="2000" dirty="0" smtClean="0"/>
              <a:t>sieciową może przechwytywać wszystkie</a:t>
            </a:r>
          </a:p>
          <a:p>
            <a:r>
              <a:rPr lang="pl-PL" sz="2000" dirty="0" smtClean="0"/>
              <a:t>dane przesyłane w danej sieci</a:t>
            </a:r>
            <a:endParaRPr lang="pl-PL" sz="2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583063" cy="15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5618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115616" y="116632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Koncentrator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268760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U</a:t>
            </a:r>
            <a:r>
              <a:rPr lang="pl-PL" sz="2000" dirty="0" smtClean="0"/>
              <a:t>rządzenie </a:t>
            </a:r>
            <a:r>
              <a:rPr lang="pl-PL" sz="2000" dirty="0" smtClean="0"/>
              <a:t>centralne służące do realizacji połączeń między</a:t>
            </a:r>
          </a:p>
          <a:p>
            <a:r>
              <a:rPr lang="pl-PL" sz="2000" dirty="0" smtClean="0"/>
              <a:t>komputerami w sieciach Ethernet opartych na topologii gwiazdy.</a:t>
            </a:r>
          </a:p>
          <a:p>
            <a:r>
              <a:rPr lang="pl-PL" sz="2000" dirty="0" smtClean="0"/>
              <a:t>Przełącznik przechowuje w wewnętrznej pamięci numery MAC</a:t>
            </a:r>
          </a:p>
          <a:p>
            <a:r>
              <a:rPr lang="pl-PL" sz="2000" dirty="0" smtClean="0"/>
              <a:t>interfejsów sieciowych, które są skojarzone z portami RJ-45 do których</a:t>
            </a:r>
          </a:p>
          <a:p>
            <a:r>
              <a:rPr lang="pl-PL" sz="2000" dirty="0" smtClean="0"/>
              <a:t>podłączone są komputery. Dzięki sprawdzeniu adresu każdej ramki</a:t>
            </a:r>
          </a:p>
          <a:p>
            <a:r>
              <a:rPr lang="pl-PL" sz="2000" dirty="0" smtClean="0"/>
              <a:t>danych </a:t>
            </a:r>
            <a:r>
              <a:rPr lang="pl-PL" sz="2000" dirty="0" err="1" smtClean="0"/>
              <a:t>switch</a:t>
            </a:r>
            <a:r>
              <a:rPr lang="pl-PL" sz="2000" dirty="0" smtClean="0"/>
              <a:t> przesyła pakiety tylko do właściwego komputera</a:t>
            </a:r>
          </a:p>
          <a:p>
            <a:r>
              <a:rPr lang="pl-PL" sz="2000" dirty="0" smtClean="0"/>
              <a:t>Bezpośrednie połączenie między komputerem nadającym pakiety oraz</a:t>
            </a:r>
          </a:p>
          <a:p>
            <a:r>
              <a:rPr lang="pl-PL" sz="2000" dirty="0" smtClean="0"/>
              <a:t>odbierającym je pozwala w pełni wykorzystać przepustowość sieci.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4652235" cy="34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707904" y="188640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Przełącznik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1196752"/>
            <a:ext cx="5672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Wyróżniamy dwa podstawowe rodzaje </a:t>
            </a:r>
            <a:r>
              <a:rPr lang="pl-PL" sz="2400" dirty="0" smtClean="0"/>
              <a:t>sieci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99592" y="3789040"/>
          <a:ext cx="2592288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Sieci równorzędne</a:t>
                      </a:r>
                    </a:p>
                    <a:p>
                      <a:pPr algn="ctr"/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2000" i="1" dirty="0" err="1" smtClean="0">
                          <a:solidFill>
                            <a:schemeClr val="bg1"/>
                          </a:solidFill>
                        </a:rPr>
                        <a:t>peer-to-peer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, P2P)</a:t>
                      </a:r>
                      <a:endParaRPr lang="pl-PL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940152" y="3717032"/>
          <a:ext cx="2376264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1224136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Sieci klient-serwer</a:t>
                      </a:r>
                    </a:p>
                    <a:p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2000" i="1" dirty="0" err="1" smtClean="0">
                          <a:solidFill>
                            <a:schemeClr val="bg1"/>
                          </a:solidFill>
                        </a:rPr>
                        <a:t>client-server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l-PL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>
            <a:off x="6084168" y="1772816"/>
            <a:ext cx="136815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1907704" y="1772816"/>
            <a:ext cx="129614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196752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/>
              <a:t>Peer-to-peer</a:t>
            </a:r>
            <a:r>
              <a:rPr lang="pl-PL" sz="2000" dirty="0" smtClean="0"/>
              <a:t>, </a:t>
            </a:r>
            <a:r>
              <a:rPr lang="pl-PL" sz="2000" b="1" dirty="0" smtClean="0"/>
              <a:t>P2P</a:t>
            </a:r>
            <a:r>
              <a:rPr lang="pl-PL" sz="2000" dirty="0" smtClean="0"/>
              <a:t> – model komunikacji w sieci komputerowej zapewniający wszystkim hostom te same uprawnienia, w odróżnieniu od architektury </a:t>
            </a:r>
            <a:r>
              <a:rPr lang="pl-PL" sz="2000" dirty="0" err="1" smtClean="0"/>
              <a:t>klient–serwer</a:t>
            </a:r>
            <a:r>
              <a:rPr lang="pl-PL" sz="2000" dirty="0" smtClean="0"/>
              <a:t> </a:t>
            </a:r>
            <a:r>
              <a:rPr lang="pl-PL" sz="2000" dirty="0" smtClean="0"/>
              <a:t>w sieciach o </a:t>
            </a:r>
            <a:r>
              <a:rPr lang="pl-PL" sz="2000" dirty="0" smtClean="0"/>
              <a:t>architekturze równorzędnej każdy</a:t>
            </a:r>
          </a:p>
          <a:p>
            <a:r>
              <a:rPr lang="pl-PL" sz="2000" dirty="0" smtClean="0"/>
              <a:t>komputer może być klientem (korzystać z usług oferowanych przez inne</a:t>
            </a:r>
          </a:p>
          <a:p>
            <a:r>
              <a:rPr lang="pl-PL" sz="2000" dirty="0" smtClean="0"/>
              <a:t>urządzenia), serwerem (udostępniać usługi) lub być jednocześnie</a:t>
            </a:r>
          </a:p>
          <a:p>
            <a:r>
              <a:rPr lang="pl-PL" sz="2000" dirty="0" smtClean="0"/>
              <a:t>klientem i serwerem.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52762" t="55299" r="26370" b="7601"/>
          <a:stretch>
            <a:fillRect/>
          </a:stretch>
        </p:blipFill>
        <p:spPr bwMode="auto">
          <a:xfrm>
            <a:off x="4932040" y="1196752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483768" y="188640"/>
            <a:ext cx="433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Sieci równorzędne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51974" t="51799" r="26764" b="9001"/>
          <a:stretch>
            <a:fillRect/>
          </a:stretch>
        </p:blipFill>
        <p:spPr bwMode="auto">
          <a:xfrm>
            <a:off x="5364088" y="1052736"/>
            <a:ext cx="337597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8367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 (ang. </a:t>
            </a:r>
            <a:r>
              <a:rPr lang="pl-PL" sz="2000" i="1" dirty="0" err="1" smtClean="0"/>
              <a:t>client</a:t>
            </a:r>
            <a:r>
              <a:rPr lang="pl-PL" sz="2000" i="1" dirty="0" smtClean="0"/>
              <a:t>/</a:t>
            </a:r>
            <a:r>
              <a:rPr lang="pl-PL" sz="2000" i="1" dirty="0" err="1" smtClean="0"/>
              <a:t>server</a:t>
            </a:r>
            <a:r>
              <a:rPr lang="pl-PL" sz="2000" i="1" dirty="0" smtClean="0"/>
              <a:t>, </a:t>
            </a:r>
            <a:r>
              <a:rPr lang="pl-PL" sz="2000" i="1" dirty="0" err="1" smtClean="0"/>
              <a:t>client-server</a:t>
            </a:r>
            <a:r>
              <a:rPr lang="pl-PL" sz="2000" i="1" dirty="0" smtClean="0"/>
              <a:t> model</a:t>
            </a:r>
            <a:r>
              <a:rPr lang="pl-PL" sz="2000" dirty="0" smtClean="0"/>
              <a:t>) – architektura </a:t>
            </a:r>
            <a:r>
              <a:rPr lang="pl-PL" sz="2000" dirty="0" smtClean="0"/>
              <a:t>systemu </a:t>
            </a:r>
            <a:r>
              <a:rPr lang="pl-PL" sz="2000" dirty="0" smtClean="0"/>
              <a:t>komputerowego, w szczególności oprogramowania, umożliwiająca podział zadań (ról). Polega to na ustaleniu, że </a:t>
            </a:r>
            <a:r>
              <a:rPr lang="pl-PL" sz="2000" i="1" dirty="0" smtClean="0"/>
              <a:t>serwer</a:t>
            </a:r>
            <a:r>
              <a:rPr lang="pl-PL" sz="2000" dirty="0" smtClean="0"/>
              <a:t> zapewnia usługi dla </a:t>
            </a:r>
            <a:r>
              <a:rPr lang="pl-PL" sz="2000" i="1" dirty="0" smtClean="0"/>
              <a:t>klientów</a:t>
            </a:r>
            <a:r>
              <a:rPr lang="pl-PL" sz="2000" dirty="0" smtClean="0"/>
              <a:t>, zgłaszających do serwera żądania obsługi (</a:t>
            </a:r>
            <a:r>
              <a:rPr lang="pl-PL" sz="2000" dirty="0" smtClean="0"/>
              <a:t>ang.</a:t>
            </a:r>
            <a:r>
              <a:rPr lang="pl-PL" sz="2000" dirty="0" smtClean="0"/>
              <a:t> </a:t>
            </a:r>
            <a:r>
              <a:rPr lang="pl-PL" sz="2000" i="1" dirty="0" smtClean="0"/>
              <a:t>service </a:t>
            </a:r>
            <a:r>
              <a:rPr lang="pl-PL" sz="2000" i="1" dirty="0" err="1" smtClean="0"/>
              <a:t>request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3275856" y="116632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Klient-serwer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3072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Podstawowe, najczęściej spotykane serwery działające w oparciu o architekturę klient-serwer to: serwer poczty elektronicznej, serwer WWW, serwer plików, serwer aplikacji. Z usług jednego serwera może zazwyczaj korzystać wiele klientów. Jeden klient, w ogólności, może korzystać jednocześnie z usług wielu serwerów. Według schematu klient-serwer działa też większość, obecnie spotykanych, systemów zarządzania bazą danych.</a:t>
            </a:r>
            <a:endParaRPr lang="pl-PL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116632"/>
            <a:ext cx="5939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Przykłady sieci typu klient-serwer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484784"/>
            <a:ext cx="3960440" cy="3693319"/>
          </a:xfrm>
          <a:prstGeom prst="rect">
            <a:avLst/>
          </a:prstGeom>
          <a:solidFill>
            <a:schemeClr val="tx1">
              <a:lumMod val="75000"/>
              <a:lumOff val="25000"/>
              <a:alpha val="73000"/>
            </a:schemeClr>
          </a:solidFill>
          <a:ln w="15875"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Przykładami sieci typu klient-serwer jest </a:t>
            </a:r>
            <a:r>
              <a:rPr lang="pl-PL" dirty="0" err="1" smtClean="0">
                <a:solidFill>
                  <a:schemeClr val="bg1"/>
                </a:solidFill>
              </a:rPr>
              <a:t>Novell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NetWare</a:t>
            </a:r>
            <a:r>
              <a:rPr lang="pl-PL" dirty="0" smtClean="0">
                <a:solidFill>
                  <a:schemeClr val="bg1"/>
                </a:solidFill>
              </a:rPr>
              <a:t> lub Windows Server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 każdej z tych sieci do przechowywania informacji o obiektach, np. użytkownikach, udostępnianych zasobach, uprawnieniach, służy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usługa katalogowa. W przypadku sieci </a:t>
            </a:r>
            <a:r>
              <a:rPr lang="pl-PL" dirty="0" err="1" smtClean="0">
                <a:solidFill>
                  <a:schemeClr val="bg1"/>
                </a:solidFill>
              </a:rPr>
              <a:t>NetWare</a:t>
            </a:r>
            <a:r>
              <a:rPr lang="pl-PL" dirty="0" smtClean="0">
                <a:solidFill>
                  <a:schemeClr val="bg1"/>
                </a:solidFill>
              </a:rPr>
              <a:t> usługa ta nazywana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jest </a:t>
            </a:r>
            <a:r>
              <a:rPr lang="pl-PL" dirty="0" err="1" smtClean="0">
                <a:solidFill>
                  <a:schemeClr val="bg1"/>
                </a:solidFill>
              </a:rPr>
              <a:t>eDirectory</a:t>
            </a:r>
            <a:r>
              <a:rPr lang="pl-PL" dirty="0" smtClean="0">
                <a:solidFill>
                  <a:schemeClr val="bg1"/>
                </a:solidFill>
              </a:rPr>
              <a:t> lub we wcześniejszych wersjach </a:t>
            </a:r>
            <a:r>
              <a:rPr lang="pl-PL" dirty="0" err="1" smtClean="0">
                <a:solidFill>
                  <a:schemeClr val="bg1"/>
                </a:solidFill>
              </a:rPr>
              <a:t>Novell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Directory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Services (NDS). Usługa katalogowa w środowisku Windows nosi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nazwę </a:t>
            </a:r>
            <a:r>
              <a:rPr lang="pl-PL" dirty="0" err="1" smtClean="0">
                <a:solidFill>
                  <a:schemeClr val="bg1"/>
                </a:solidFill>
              </a:rPr>
              <a:t>Active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Directory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27984" y="4365104"/>
            <a:ext cx="4572000" cy="2308324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 w="15875"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Usługi katalogowe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to specjalizowany typ baz danych o strukturze najczęściej drzewa,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przeznaczony przede wszystkim do szybkiego przeglądania,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przeszukiwania i odczytu danych. Wykorzystywane są jako mechanizmy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zarządzania w środowiskach sieciowych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7890" name="Picture 2" descr="Znalezione obrazy dla zapytania windows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293520" cy="3315774"/>
          </a:xfrm>
          <a:prstGeom prst="rect">
            <a:avLst/>
          </a:prstGeom>
          <a:noFill/>
        </p:spPr>
      </p:pic>
      <p:pic>
        <p:nvPicPr>
          <p:cNvPr id="37892" name="Picture 4" descr="Znalezione obrazy dla zapytania novell ne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200"/>
            <a:ext cx="3744416" cy="13825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l="15750" t="52499" r="55901" b="7601"/>
          <a:stretch>
            <a:fillRect/>
          </a:stretch>
        </p:blipFill>
        <p:spPr bwMode="auto">
          <a:xfrm>
            <a:off x="0" y="3284984"/>
            <a:ext cx="4127677" cy="3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07504" y="116632"/>
            <a:ext cx="4392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Sieć </a:t>
            </a:r>
            <a:r>
              <a:rPr lang="pl-PL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komputerowa</a:t>
            </a:r>
          </a:p>
          <a:p>
            <a:endParaRPr lang="pl-PL" sz="2800" b="1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/>
              <a:t>Definicja </a:t>
            </a:r>
            <a:r>
              <a:rPr lang="pl-PL" sz="2000" b="1" dirty="0" smtClean="0"/>
              <a:t>sieci komputerowej</a:t>
            </a:r>
            <a:r>
              <a:rPr lang="pl-PL" sz="2000" dirty="0" smtClean="0"/>
              <a:t> mówi, że jest to połączenie przynajmniej dwóch komputerów w celu wymiany danych poprzez media transmisyjne wykorzystując odpowiednie protokoły komunikacyjne.</a:t>
            </a:r>
            <a:endParaRPr lang="pl-PL" sz="2000" dirty="0" smtClean="0"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427984" y="37170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Obecnie definicję tą trzeba rozszerzyć, ponieważ zwiększyła się liczba urządzeń podłączanych do sieci i korzystających z niej. Dziś do sieci komputerowej podłączamy nie tylko komputery czy serwery, ale również telefony komórkowe, tablety, telewizory, a nawet pralki, lodówki oraz inne urządzenia AGD.</a:t>
            </a:r>
            <a:endParaRPr lang="pl-PL" sz="2000" dirty="0"/>
          </a:p>
        </p:txBody>
      </p:sp>
      <p:pic>
        <p:nvPicPr>
          <p:cNvPr id="27650" name="Picture 2" descr="http://www.erainformatyki.pl/zdjecia/siec-komputero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48472" cy="27397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Znalezione obrazy dla zapytania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365104"/>
            <a:ext cx="3968441" cy="223224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051720" y="260648"/>
            <a:ext cx="5258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Ogólnoświatowa sieć Internet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98072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Internet jako sieć globalna:</a:t>
            </a:r>
          </a:p>
          <a:p>
            <a:r>
              <a:rPr lang="pl-PL" sz="2000" dirty="0" smtClean="0"/>
              <a:t>Najpopularniejszą globalną siecią</a:t>
            </a:r>
          </a:p>
          <a:p>
            <a:r>
              <a:rPr lang="pl-PL" sz="2000" dirty="0" smtClean="0"/>
              <a:t>komputerową jest Internet. Składa</a:t>
            </a:r>
          </a:p>
          <a:p>
            <a:r>
              <a:rPr lang="pl-PL" sz="2000" dirty="0" smtClean="0"/>
              <a:t>się ona z wielu sieci o mniejszym</a:t>
            </a:r>
          </a:p>
          <a:p>
            <a:r>
              <a:rPr lang="pl-PL" sz="2000" dirty="0" smtClean="0"/>
              <a:t>zasięgu używających protokołu TCP/IP.</a:t>
            </a:r>
          </a:p>
          <a:p>
            <a:r>
              <a:rPr lang="pl-PL" sz="2000" dirty="0" smtClean="0"/>
              <a:t>Użytkownicy korzystają z Internetu</a:t>
            </a:r>
          </a:p>
          <a:p>
            <a:r>
              <a:rPr lang="pl-PL" sz="2000" dirty="0" smtClean="0"/>
              <a:t>przy użyciu programów takich jak</a:t>
            </a:r>
          </a:p>
          <a:p>
            <a:r>
              <a:rPr lang="pl-PL" sz="2000" dirty="0" smtClean="0"/>
              <a:t>np. przeglądarka WWW, klient FTP,</a:t>
            </a:r>
          </a:p>
          <a:p>
            <a:r>
              <a:rPr lang="pl-PL" sz="2000" dirty="0" smtClean="0"/>
              <a:t>komunikator internetowy itp.</a:t>
            </a:r>
          </a:p>
          <a:p>
            <a:r>
              <a:rPr lang="pl-PL" sz="2000" dirty="0" smtClean="0"/>
              <a:t>Usługi dostępne w sieci Internet</a:t>
            </a:r>
          </a:p>
          <a:p>
            <a:r>
              <a:rPr lang="pl-PL" sz="2000" dirty="0" smtClean="0"/>
              <a:t> spowodowały szereg przemian</a:t>
            </a:r>
          </a:p>
          <a:p>
            <a:r>
              <a:rPr lang="pl-PL" sz="2000" dirty="0" smtClean="0"/>
              <a:t>cywilizacyjnych określanych jako </a:t>
            </a:r>
          </a:p>
          <a:p>
            <a:r>
              <a:rPr lang="pl-PL" sz="2000" dirty="0" smtClean="0"/>
              <a:t>kształtowanie się społeczeństwa</a:t>
            </a:r>
          </a:p>
          <a:p>
            <a:r>
              <a:rPr lang="pl-PL" sz="2000" dirty="0" smtClean="0"/>
              <a:t>informacyjnego (globalna wioska)</a:t>
            </a:r>
            <a:endParaRPr lang="pl-PL" sz="2000" dirty="0"/>
          </a:p>
        </p:txBody>
      </p:sp>
      <p:pic>
        <p:nvPicPr>
          <p:cNvPr id="36868" name="Picture 4" descr="Znalezione obrazy dla zapytania 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24436" cy="26162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166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W Internecie możemy wyróżnić następujące rodzaje komputerów i urządzeń: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komputery klienckie - korzystające z różnych usług za pomocą</a:t>
            </a:r>
          </a:p>
          <a:p>
            <a:r>
              <a:rPr lang="pl-PL" dirty="0" smtClean="0"/>
              <a:t>zainstalowanych programów, zwanych klientami (np. klient FTP)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serwery - w których instaluje się programy umożliwiające</a:t>
            </a:r>
          </a:p>
          <a:p>
            <a:r>
              <a:rPr lang="pl-PL" dirty="0" smtClean="0"/>
              <a:t>świadczenie usług internetowych (np. serwer </a:t>
            </a:r>
            <a:r>
              <a:rPr lang="pl-PL" dirty="0" err="1" smtClean="0"/>
              <a:t>www</a:t>
            </a:r>
            <a:r>
              <a:rPr lang="pl-PL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routery - komputery lub urządzenia będące miejscem połączenia sieci</a:t>
            </a:r>
          </a:p>
          <a:p>
            <a:r>
              <a:rPr lang="pl-PL" dirty="0" smtClean="0"/>
              <a:t>lokalnej z Internetem</a:t>
            </a:r>
          </a:p>
          <a:p>
            <a:r>
              <a:rPr lang="pl-PL" dirty="0" smtClean="0"/>
              <a:t>Proces wymiany zasobów w sieci odbywa się za pośrednictwem tzw.</a:t>
            </a:r>
          </a:p>
          <a:p>
            <a:r>
              <a:rPr lang="pl-PL" dirty="0" smtClean="0"/>
              <a:t>pakietów: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220072" y="3933056"/>
            <a:ext cx="3816424" cy="2308324"/>
          </a:xfrm>
          <a:prstGeom prst="rect">
            <a:avLst/>
          </a:prstGeom>
          <a:solidFill>
            <a:schemeClr val="tx1">
              <a:lumMod val="75000"/>
              <a:lumOff val="25000"/>
              <a:alpha val="76000"/>
            </a:schemeClr>
          </a:solidFill>
          <a:ln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8E0000"/>
                </a:solidFill>
              </a:rPr>
              <a:t>Pakiet</a:t>
            </a:r>
            <a:r>
              <a:rPr lang="pl-PL" dirty="0" smtClean="0">
                <a:solidFill>
                  <a:schemeClr val="bg1"/>
                </a:solidFill>
              </a:rPr>
              <a:t> (</a:t>
            </a:r>
            <a:r>
              <a:rPr lang="pl-PL" dirty="0" err="1" smtClean="0">
                <a:solidFill>
                  <a:schemeClr val="bg1"/>
                </a:solidFill>
              </a:rPr>
              <a:t>datagram</a:t>
            </a:r>
            <a:r>
              <a:rPr lang="pl-PL" dirty="0" smtClean="0">
                <a:solidFill>
                  <a:schemeClr val="bg1"/>
                </a:solidFill>
              </a:rPr>
              <a:t>, porcja informacji)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składa się z nagłówka i obszaru danych. Nagłówek pakietu zawiera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informacje wymagane do przesłania pakietu od nadawcy do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odbiorcy. Obszar danych zawiera informacje, które mają zostać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przesłane za pomocą pakietu.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2770" name="Picture 2" descr="Znalezione obrazy dla zapytania k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316466" cy="2924944"/>
          </a:xfrm>
          <a:prstGeom prst="rect">
            <a:avLst/>
          </a:prstGeom>
          <a:noFill/>
        </p:spPr>
      </p:pic>
      <p:pic>
        <p:nvPicPr>
          <p:cNvPr id="32772" name="Picture 4" descr="Znalezione obrazy dla zapytania ser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2857500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60648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rotokół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sieciowy TCP/IP.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13407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Aby możliwa była komunikacja między komputerami w sieci Internet</a:t>
            </a:r>
          </a:p>
          <a:p>
            <a:r>
              <a:rPr lang="pl-PL" sz="2000" dirty="0" smtClean="0"/>
              <a:t>konieczne jest nadanie każdemu hostowi adresu IP, czyli unikalnego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3573016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 rzeczywistości komputery traktują adres internetowy jako liczbę</a:t>
            </a:r>
          </a:p>
          <a:p>
            <a:r>
              <a:rPr lang="pl-PL" sz="2000" dirty="0" smtClean="0"/>
              <a:t>całkowitą 32-bitową - np.:34456623596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5445224"/>
            <a:ext cx="9144000" cy="830997"/>
          </a:xfrm>
          <a:prstGeom prst="rect">
            <a:avLst/>
          </a:prstGeom>
          <a:solidFill>
            <a:schemeClr val="tx1">
              <a:lumMod val="75000"/>
              <a:lumOff val="25000"/>
              <a:alpha val="76000"/>
            </a:schemeClr>
          </a:solidFill>
          <a:ln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Użytkownicy Internetu nie muszą znać adresów IP (w dowolnej postaci) na pamięć. Nazwa mnemoniczna (słowna), </a:t>
            </a:r>
            <a:r>
              <a:rPr lang="pl-PL" sz="1600" dirty="0" err="1" smtClean="0">
                <a:solidFill>
                  <a:schemeClr val="bg1"/>
                </a:solidFill>
              </a:rPr>
              <a:t>np.:www.google.pl</a:t>
            </a:r>
            <a:r>
              <a:rPr lang="pl-PL" sz="1600" dirty="0" smtClean="0">
                <a:solidFill>
                  <a:schemeClr val="bg1"/>
                </a:solidFill>
              </a:rPr>
              <a:t> jest tłumaczona na adres IP dzięki wykorzystaniu </a:t>
            </a:r>
            <a:r>
              <a:rPr lang="en-US" sz="1600" dirty="0" err="1" smtClean="0">
                <a:solidFill>
                  <a:schemeClr val="bg1"/>
                </a:solidFill>
              </a:rPr>
              <a:t>protokołu</a:t>
            </a:r>
            <a:r>
              <a:rPr lang="en-US" sz="1600" dirty="0" smtClean="0">
                <a:solidFill>
                  <a:schemeClr val="bg1"/>
                </a:solidFill>
              </a:rPr>
              <a:t> DNS (Domain Name System</a:t>
            </a:r>
            <a:r>
              <a:rPr lang="en-US" sz="1600" dirty="0" smtClean="0">
                <a:solidFill>
                  <a:schemeClr val="bg1"/>
                </a:solidFill>
              </a:rPr>
              <a:t>).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1247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 złożony system </a:t>
            </a:r>
            <a:r>
              <a:rPr lang="pl-PL" sz="2000" dirty="0" smtClean="0"/>
              <a:t>komputerowy oraz prawny. Zapewnia rejestrację nazw domen</a:t>
            </a:r>
          </a:p>
          <a:p>
            <a:r>
              <a:rPr lang="pl-PL" sz="2000" dirty="0" smtClean="0"/>
              <a:t>internetowych i ich powiązanie z numerami IP. Realizuje bieżącą</a:t>
            </a:r>
          </a:p>
          <a:p>
            <a:r>
              <a:rPr lang="pl-PL" sz="2000" dirty="0" smtClean="0"/>
              <a:t>obsługę komputerów odnajdujących adresy IP odpowiadające</a:t>
            </a:r>
          </a:p>
          <a:p>
            <a:r>
              <a:rPr lang="pl-PL" sz="2000" dirty="0" smtClean="0"/>
              <a:t>poszczególnym nazwom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4572000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Dzięki wykorzystaniu DNS nazwa mnemoniczna, np. </a:t>
            </a:r>
            <a:r>
              <a:rPr lang="pl-PL" sz="2000" dirty="0" err="1" smtClean="0"/>
              <a:t>www.onet.pl</a:t>
            </a:r>
            <a:r>
              <a:rPr lang="pl-PL" sz="2000" dirty="0" smtClean="0"/>
              <a:t> może</a:t>
            </a:r>
          </a:p>
          <a:p>
            <a:r>
              <a:rPr lang="pl-PL" sz="2000" dirty="0" smtClean="0"/>
              <a:t>zostać zamieniona na odpowiadający jej adres IP: </a:t>
            </a:r>
            <a:r>
              <a:rPr lang="pl-PL" sz="2000" dirty="0" smtClean="0"/>
              <a:t>213.180.146.27</a:t>
            </a:r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537" t="34300" r="24401" b="9001"/>
          <a:stretch>
            <a:fillRect/>
          </a:stretch>
        </p:blipFill>
        <p:spPr bwMode="auto">
          <a:xfrm>
            <a:off x="179512" y="3429000"/>
            <a:ext cx="417688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magazynt3.pl/wp-content/uploads/2015/05/dome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862908" cy="257269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835696" y="18864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Domain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1663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Praca w sieci to nie tylko techniczna umiejętność jej wykorzystania, to</a:t>
            </a:r>
          </a:p>
          <a:p>
            <a:r>
              <a:rPr lang="pl-PL" dirty="0" smtClean="0"/>
              <a:t>także udzielanie odpowiedzi na szereg pytań, jakie zadajemy sobie</a:t>
            </a:r>
          </a:p>
          <a:p>
            <a:r>
              <a:rPr lang="pl-PL" dirty="0" smtClean="0"/>
              <a:t>codziennie podczas jej użytkowania. To także rozumienie zagrożeń z</a:t>
            </a:r>
          </a:p>
          <a:p>
            <a:r>
              <a:rPr lang="pl-PL" dirty="0" smtClean="0"/>
              <a:t>nią związanych oraz przestrzeganie powszechnie przyjętych zasad</a:t>
            </a:r>
          </a:p>
          <a:p>
            <a:r>
              <a:rPr lang="pl-PL" dirty="0" smtClean="0"/>
              <a:t>etyki. Wiążą się z tym umiejętności takie jak: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ocenianie wiarygodności odnalezionych informacji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przestrzeganie zasady ograniczonego zaufania,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ochrona prywatnych danych osobowych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świadomość poczucia anonimowości w sieci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przestrzeganie praw autorskich w sieci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znajomość skutków i symptomów uzależnienia od Internetu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rozumienie zagrożeń związanych ze złośliwym oprogramowaniem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dostęp do niewłaściwych treści, oszustwa internetowe</a:t>
            </a:r>
            <a:endParaRPr lang="pl-PL" dirty="0"/>
          </a:p>
        </p:txBody>
      </p:sp>
      <p:pic>
        <p:nvPicPr>
          <p:cNvPr id="35842" name="Picture 2" descr="Znalezione obrazy dla zapytania netyki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0"/>
            <a:ext cx="2304256" cy="2304256"/>
          </a:xfrm>
          <a:prstGeom prst="rect">
            <a:avLst/>
          </a:prstGeom>
          <a:noFill/>
        </p:spPr>
      </p:pic>
      <p:pic>
        <p:nvPicPr>
          <p:cNvPr id="35844" name="Picture 4" descr="Znalezione obrazy dla zapytania netyki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2276872"/>
            <a:ext cx="3816424" cy="1953036"/>
          </a:xfrm>
          <a:prstGeom prst="rect">
            <a:avLst/>
          </a:prstGeom>
          <a:noFill/>
        </p:spPr>
      </p:pic>
      <p:pic>
        <p:nvPicPr>
          <p:cNvPr id="35846" name="Picture 6" descr="Znalezione obrazy dla zapytania netyki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182" y="4308722"/>
            <a:ext cx="2410818" cy="25492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HTTP</a:t>
            </a:r>
          </a:p>
          <a:p>
            <a:r>
              <a:rPr lang="pl-PL" dirty="0" smtClean="0"/>
              <a:t>(</a:t>
            </a:r>
            <a:r>
              <a:rPr lang="pl-PL" i="1" dirty="0" smtClean="0"/>
              <a:t>ang. </a:t>
            </a:r>
            <a:r>
              <a:rPr lang="pl-PL" i="1" dirty="0" err="1" smtClean="0"/>
              <a:t>Hypertext</a:t>
            </a:r>
            <a:r>
              <a:rPr lang="pl-PL" i="1" dirty="0" smtClean="0"/>
              <a:t> Transfer </a:t>
            </a:r>
            <a:r>
              <a:rPr lang="pl-PL" i="1" dirty="0" err="1" smtClean="0"/>
              <a:t>Protocol</a:t>
            </a:r>
            <a:r>
              <a:rPr lang="pl-PL" i="1" dirty="0" smtClean="0"/>
              <a:t> </a:t>
            </a:r>
            <a:r>
              <a:rPr lang="pl-PL" dirty="0" smtClean="0"/>
              <a:t>– protokół przesyłania dokumentów</a:t>
            </a:r>
          </a:p>
          <a:p>
            <a:r>
              <a:rPr lang="pl-PL" dirty="0" smtClean="0"/>
              <a:t>hipertekstowych) to protokół sieci wykorzystywany na stronach </a:t>
            </a:r>
            <a:r>
              <a:rPr lang="pl-PL" dirty="0" err="1" smtClean="0"/>
              <a:t>www</a:t>
            </a:r>
            <a:r>
              <a:rPr lang="pl-PL" dirty="0" smtClean="0"/>
              <a:t>.</a:t>
            </a:r>
          </a:p>
          <a:p>
            <a:r>
              <a:rPr lang="pl-PL" dirty="0" smtClean="0"/>
              <a:t>Za pomocą protokołu HTTP przesyła się żądanie udostępnienia</a:t>
            </a:r>
          </a:p>
          <a:p>
            <a:r>
              <a:rPr lang="pl-PL" dirty="0" smtClean="0"/>
              <a:t>dokumentu WWW oraz informacje pobrane z formularzy. </a:t>
            </a:r>
            <a:r>
              <a:rPr lang="pl-PL" dirty="0" smtClean="0"/>
              <a:t>HTTP</a:t>
            </a:r>
            <a:endParaRPr lang="pl-PL" dirty="0" smtClean="0"/>
          </a:p>
        </p:txBody>
      </p:sp>
      <p:sp>
        <p:nvSpPr>
          <p:cNvPr id="3" name="Prostokąt 2"/>
          <p:cNvSpPr/>
          <p:nvPr/>
        </p:nvSpPr>
        <p:spPr>
          <a:xfrm>
            <a:off x="107504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FTP</a:t>
            </a:r>
          </a:p>
          <a:p>
            <a:r>
              <a:rPr lang="pl-PL" dirty="0" smtClean="0"/>
              <a:t>(</a:t>
            </a:r>
            <a:r>
              <a:rPr lang="pl-PL" i="1" dirty="0" smtClean="0"/>
              <a:t>ang. File Transfer </a:t>
            </a:r>
            <a:r>
              <a:rPr lang="pl-PL" i="1" dirty="0" err="1" smtClean="0"/>
              <a:t>Protocol</a:t>
            </a:r>
            <a:r>
              <a:rPr lang="pl-PL" dirty="0" smtClean="0"/>
              <a:t>) - to protokół pozwalający na transfer</a:t>
            </a:r>
          </a:p>
          <a:p>
            <a:r>
              <a:rPr lang="pl-PL" dirty="0" smtClean="0"/>
              <a:t>plików pomiędzy serwerem i klientem.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7504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SMTP</a:t>
            </a:r>
          </a:p>
          <a:p>
            <a:r>
              <a:rPr lang="pl-PL" dirty="0" smtClean="0"/>
              <a:t>(</a:t>
            </a:r>
            <a:r>
              <a:rPr lang="pl-PL" i="1" dirty="0" smtClean="0"/>
              <a:t>ang. Simple Mail Transfer </a:t>
            </a:r>
            <a:r>
              <a:rPr lang="pl-PL" i="1" dirty="0" err="1" smtClean="0"/>
              <a:t>Protocol</a:t>
            </a:r>
            <a:r>
              <a:rPr lang="pl-PL" dirty="0" smtClean="0"/>
              <a:t>) – protokół komunikacyjny</a:t>
            </a:r>
          </a:p>
          <a:p>
            <a:r>
              <a:rPr lang="pl-PL" dirty="0" smtClean="0"/>
              <a:t>opisujący sposób wysyłania poczty elektronicznej w Internecie</a:t>
            </a:r>
            <a:endParaRPr lang="pl-PL" dirty="0"/>
          </a:p>
        </p:txBody>
      </p:sp>
      <p:pic>
        <p:nvPicPr>
          <p:cNvPr id="1026" name="Picture 2" descr="http://www.aja.pl/wgrane-pliki/big_w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683031" cy="2808312"/>
          </a:xfrm>
          <a:prstGeom prst="rect">
            <a:avLst/>
          </a:prstGeom>
          <a:noFill/>
        </p:spPr>
      </p:pic>
      <p:pic>
        <p:nvPicPr>
          <p:cNvPr id="1028" name="Picture 4" descr="http://freehostingnoads.net/images/ft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672409" cy="1609726"/>
          </a:xfrm>
          <a:prstGeom prst="rect">
            <a:avLst/>
          </a:prstGeom>
          <a:noFill/>
        </p:spPr>
      </p:pic>
      <p:pic>
        <p:nvPicPr>
          <p:cNvPr id="1030" name="Picture 6" descr="http://www.serversmtp.com/sites/default/files/what%20is%20smtp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3923928" cy="244777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827584" y="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Protokoły sieciowe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27784" y="188640"/>
            <a:ext cx="3919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Podstawowe definicje</a:t>
            </a:r>
            <a:endParaRPr lang="pl-PL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9807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Serwer</a:t>
            </a:r>
            <a:r>
              <a:rPr lang="pl-PL" sz="2000" dirty="0" smtClean="0"/>
              <a:t> – komputer, na którym zainstalowane jest specjalistyczne oprogramowanie, oferujący usługi innym komputerom (WWW, poczta elektroniczna, zasoby plikowe)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179512" y="32849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Klient </a:t>
            </a:r>
            <a:r>
              <a:rPr lang="pl-PL" sz="2000" dirty="0" smtClean="0"/>
              <a:t>– komputer korzystający z usług udostępnianych przez serwer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179512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Protokół komunikacyjny</a:t>
            </a:r>
            <a:r>
              <a:rPr lang="pl-PL" sz="2000" dirty="0" smtClean="0"/>
              <a:t> – określony sposób (język) komunikacji, dzięki któremu możliwa jest wymiana danych pomiędzy urządzeniami w sieci</a:t>
            </a:r>
            <a:endParaRPr lang="pl-PL" sz="2000" dirty="0"/>
          </a:p>
        </p:txBody>
      </p:sp>
      <p:pic>
        <p:nvPicPr>
          <p:cNvPr id="41986" name="Picture 2" descr="http://vtdc.pl/4-product_resp/serwer-easy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20280" cy="2520280"/>
          </a:xfrm>
          <a:prstGeom prst="rect">
            <a:avLst/>
          </a:prstGeom>
          <a:noFill/>
        </p:spPr>
      </p:pic>
      <p:pic>
        <p:nvPicPr>
          <p:cNvPr id="41988" name="Picture 4" descr="http://www.atrium-pc.pl/59126-thickbox_default/Komp-Dell-Optiplex-380-DC-E5800-2GB-250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80928"/>
            <a:ext cx="2448272" cy="2304256"/>
          </a:xfrm>
          <a:prstGeom prst="rect">
            <a:avLst/>
          </a:prstGeom>
          <a:noFill/>
        </p:spPr>
      </p:pic>
      <p:pic>
        <p:nvPicPr>
          <p:cNvPr id="41992" name="Picture 8" descr="http://www.komputerswiat.pl/media/2011/214/1980765/fortr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41168"/>
            <a:ext cx="2537336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835696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Podział sieci ze względu na </a:t>
            </a:r>
            <a:r>
              <a:rPr lang="pl-PL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zasięg</a:t>
            </a:r>
            <a:endParaRPr lang="pl-PL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1412776"/>
          <a:ext cx="91440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9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</a:rPr>
                        <a:t>Sieć LAN</a:t>
                      </a:r>
                    </a:p>
                    <a:p>
                      <a:endParaRPr lang="pl-PL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E0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</a:rPr>
                        <a:t>Sieć MAN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rgbClr val="8E0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</a:rPr>
                        <a:t>Sieć WAN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rgbClr val="8E0000">
                        <a:alpha val="90000"/>
                      </a:srgbClr>
                    </a:solidFill>
                  </a:tcPr>
                </a:tc>
              </a:tr>
              <a:tr h="3544144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ang. </a:t>
                      </a:r>
                      <a:r>
                        <a:rPr lang="pl-PL" sz="2000" i="1" dirty="0" err="1" smtClean="0">
                          <a:solidFill>
                            <a:schemeClr val="bg1"/>
                          </a:solidFill>
                        </a:rPr>
                        <a:t>Local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2000" i="1" dirty="0" err="1" smtClean="0">
                          <a:solidFill>
                            <a:schemeClr val="bg1"/>
                          </a:solidFill>
                        </a:rPr>
                        <a:t>Area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 Network</a:t>
                      </a: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) sieć lokalna, na którą składają się komputery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znajdujące się w obrębie jednego budynku, biura, szkoły czy mieszkania</a:t>
                      </a:r>
                    </a:p>
                    <a:p>
                      <a:endParaRPr lang="pl-PL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ang. </a:t>
                      </a:r>
                      <a:r>
                        <a:rPr lang="pl-PL" sz="2000" i="1" dirty="0" err="1" smtClean="0">
                          <a:solidFill>
                            <a:schemeClr val="bg1"/>
                          </a:solidFill>
                        </a:rPr>
                        <a:t>Metropolitan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2000" i="1" dirty="0" err="1" smtClean="0">
                          <a:solidFill>
                            <a:schemeClr val="bg1"/>
                          </a:solidFill>
                        </a:rPr>
                        <a:t>Area</a:t>
                      </a:r>
                      <a:r>
                        <a:rPr lang="pl-PL" sz="2000" i="1" dirty="0" smtClean="0">
                          <a:solidFill>
                            <a:schemeClr val="bg1"/>
                          </a:solidFill>
                        </a:rPr>
                        <a:t> Network</a:t>
                      </a: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) - duża (miejska) sieć komputerowa,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której zasięg obejmuje aglomerację lub miasto</a:t>
                      </a:r>
                    </a:p>
                    <a:p>
                      <a:endParaRPr lang="pl-PL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(ang. </a:t>
                      </a:r>
                      <a:r>
                        <a:rPr lang="pl-PL" sz="2000" dirty="0" err="1" smtClean="0">
                          <a:solidFill>
                            <a:schemeClr val="bg1"/>
                          </a:solidFill>
                        </a:rPr>
                        <a:t>Wide</a:t>
                      </a: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2000" dirty="0" err="1" smtClean="0">
                          <a:solidFill>
                            <a:schemeClr val="bg1"/>
                          </a:solidFill>
                        </a:rPr>
                        <a:t>Area</a:t>
                      </a: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 Network) to sieci komunikacji danych, które rozciągają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się na dużym obszarze geograficznym, takim jak województwo, region,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kraj lub świat. </a:t>
                      </a:r>
                    </a:p>
                    <a:p>
                      <a:endParaRPr lang="pl-PL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87624" y="18864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Topologie sieci </a:t>
            </a:r>
            <a:r>
              <a:rPr lang="pl-PL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komputerowych</a:t>
            </a:r>
            <a:endParaRPr lang="pl-PL" sz="28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7728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Topologia sieci </a:t>
            </a:r>
            <a:r>
              <a:rPr lang="pl-PL" sz="2000" dirty="0" smtClean="0"/>
              <a:t>- (</a:t>
            </a:r>
            <a:r>
              <a:rPr lang="pl-PL" sz="2000" i="1" dirty="0" smtClean="0"/>
              <a:t>ang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network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topology</a:t>
            </a:r>
            <a:r>
              <a:rPr lang="pl-PL" sz="2000" dirty="0" smtClean="0"/>
              <a:t>) - sposób fizycznego połączenia węzłów w sieci</a:t>
            </a:r>
          </a:p>
        </p:txBody>
      </p:sp>
      <p:pic>
        <p:nvPicPr>
          <p:cNvPr id="25602" name="Picture 2" descr="http://eduinf.ogicom.pl/inf/inet/001_lan/images/top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2971800" cy="282892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79512" y="328498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Pojęcie to odnosi się głownie do sieci LAN, ponieważ </a:t>
            </a:r>
            <a:r>
              <a:rPr lang="pl-PL" sz="2000" dirty="0" err="1" smtClean="0"/>
              <a:t>więkze</a:t>
            </a:r>
            <a:r>
              <a:rPr lang="pl-PL" sz="2000" dirty="0" smtClean="0"/>
              <a:t> sieci zazwyczaj są ze sobą połączone bezprzewodowo.</a:t>
            </a:r>
            <a:endParaRPr lang="pl-PL" sz="2000" dirty="0"/>
          </a:p>
        </p:txBody>
      </p:sp>
      <p:pic>
        <p:nvPicPr>
          <p:cNvPr id="25604" name="Picture 4" descr="https://meraki.cisco.com/img/products/switches/ms220-d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39787"/>
            <a:ext cx="6696744" cy="2818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l="15750" t="60899" r="53538" b="7601"/>
          <a:stretch>
            <a:fillRect/>
          </a:stretch>
        </p:blipFill>
        <p:spPr bwMode="auto">
          <a:xfrm>
            <a:off x="4499992" y="2060848"/>
            <a:ext cx="46440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467544" y="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Zalety:</a:t>
            </a:r>
          </a:p>
          <a:p>
            <a:r>
              <a:rPr lang="pl-PL" sz="2000" dirty="0" smtClean="0"/>
              <a:t>■ Tania budowa</a:t>
            </a:r>
          </a:p>
          <a:p>
            <a:r>
              <a:rPr lang="pl-PL" sz="2000" dirty="0" smtClean="0"/>
              <a:t>■ Brak koncentratorów/przełączników</a:t>
            </a:r>
          </a:p>
          <a:p>
            <a:r>
              <a:rPr lang="pl-PL" sz="2000" dirty="0" smtClean="0"/>
              <a:t>■ Jeden kabel</a:t>
            </a:r>
          </a:p>
          <a:p>
            <a:r>
              <a:rPr lang="pl-PL" sz="2000" dirty="0" smtClean="0"/>
              <a:t>■ Awaria węzła nie powoduje paraliżu sieci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107504" y="18448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Wady:</a:t>
            </a:r>
          </a:p>
          <a:p>
            <a:r>
              <a:rPr lang="pl-PL" sz="2000" dirty="0" smtClean="0"/>
              <a:t>■ Awaria kabla powoduje paraliż sieci</a:t>
            </a:r>
          </a:p>
          <a:p>
            <a:r>
              <a:rPr lang="pl-PL" sz="2000" dirty="0" smtClean="0"/>
              <a:t>■ Ograniczona możliwość rozbudowy</a:t>
            </a:r>
          </a:p>
          <a:p>
            <a:r>
              <a:rPr lang="pl-PL" sz="2000" dirty="0" smtClean="0"/>
              <a:t>■ Niska przepustowość</a:t>
            </a:r>
          </a:p>
          <a:p>
            <a:r>
              <a:rPr lang="pl-PL" sz="2000" dirty="0" smtClean="0"/>
              <a:t>■ Obsługuje tylko jeden kanał transmisyjny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9512" y="105273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(</a:t>
            </a:r>
            <a:r>
              <a:rPr lang="pl-PL" sz="2000" dirty="0" smtClean="0"/>
              <a:t>szyny, liniowa)(</a:t>
            </a:r>
            <a:r>
              <a:rPr lang="pl-PL" sz="2000" i="1" dirty="0" smtClean="0"/>
              <a:t>ang. bus </a:t>
            </a:r>
            <a:r>
              <a:rPr lang="pl-PL" sz="2000" i="1" dirty="0" err="1" smtClean="0"/>
              <a:t>topology</a:t>
            </a:r>
            <a:r>
              <a:rPr lang="pl-PL" sz="2000" dirty="0" smtClean="0"/>
              <a:t>) - wszystkie elementy sieci podłączone do jednej magistrali, węzły współdzielą jedno medium kablowe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43808" y="188640"/>
            <a:ext cx="3771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Topologia magistrali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31840" y="11663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Topologia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gwiazdy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506" t="48033" r="55507" b="9267"/>
          <a:stretch>
            <a:fillRect/>
          </a:stretch>
        </p:blipFill>
        <p:spPr bwMode="auto">
          <a:xfrm>
            <a:off x="4391472" y="1844824"/>
            <a:ext cx="47525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79512" y="18448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Wady:</a:t>
            </a:r>
          </a:p>
          <a:p>
            <a:r>
              <a:rPr lang="pl-PL" sz="2000" dirty="0" smtClean="0"/>
              <a:t>■ Większa ilość kabli</a:t>
            </a:r>
          </a:p>
          <a:p>
            <a:r>
              <a:rPr lang="pl-PL" sz="2000" dirty="0" smtClean="0"/>
              <a:t>■ Ograniczenie odległości stacji roboczej</a:t>
            </a:r>
          </a:p>
          <a:p>
            <a:r>
              <a:rPr lang="pl-PL" sz="2000" dirty="0" smtClean="0"/>
              <a:t> od koncentratora</a:t>
            </a:r>
          </a:p>
          <a:p>
            <a:r>
              <a:rPr lang="pl-PL" sz="2000" dirty="0" smtClean="0"/>
              <a:t>■ Uszkodzenie koncentratora</a:t>
            </a:r>
          </a:p>
          <a:p>
            <a:r>
              <a:rPr lang="pl-PL" sz="2000" dirty="0" smtClean="0"/>
              <a:t>powoduje całkowity paraliż sieci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69269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składa się z punktu centralnego koncentratora (hub) lub przełącznika (</a:t>
            </a:r>
            <a:r>
              <a:rPr lang="pl-PL" sz="2000" dirty="0" err="1" smtClean="0"/>
              <a:t>switch</a:t>
            </a:r>
            <a:r>
              <a:rPr lang="pl-PL" sz="2000" dirty="0" smtClean="0"/>
              <a:t>), do</a:t>
            </a:r>
          </a:p>
          <a:p>
            <a:pPr algn="ctr"/>
            <a:r>
              <a:rPr lang="pl-PL" sz="2000" dirty="0" smtClean="0"/>
              <a:t>którego są podłączone wszystkie inne węzły sieci. Gwiazdy są najpopularniejszymi</a:t>
            </a:r>
          </a:p>
          <a:p>
            <a:pPr algn="ctr"/>
            <a:r>
              <a:rPr lang="pl-PL" sz="2000" dirty="0" smtClean="0"/>
              <a:t>topologiami stosowanymi w sieciach LAN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9512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Zalety:</a:t>
            </a:r>
          </a:p>
          <a:p>
            <a:r>
              <a:rPr lang="pl-PL" sz="2000" dirty="0" smtClean="0"/>
              <a:t>■ Łatwa lokalizacja uszkodzenia</a:t>
            </a:r>
          </a:p>
          <a:p>
            <a:r>
              <a:rPr lang="pl-PL" sz="2000" dirty="0" smtClean="0"/>
              <a:t>■ Bardzo łatwa rozbudowa sieci</a:t>
            </a:r>
          </a:p>
          <a:p>
            <a:r>
              <a:rPr lang="pl-PL" sz="2000" dirty="0" smtClean="0"/>
              <a:t>■ Uszkodzenie węzła nie sparaliżuje sieci</a:t>
            </a:r>
          </a:p>
          <a:p>
            <a:r>
              <a:rPr lang="pl-PL" sz="2000" dirty="0" smtClean="0"/>
              <a:t>■ Wysoka przepustowość</a:t>
            </a:r>
          </a:p>
          <a:p>
            <a:r>
              <a:rPr lang="pl-PL" sz="2000" dirty="0" smtClean="0"/>
              <a:t>■ Proste zarządzanie siecią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76470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(</a:t>
            </a:r>
            <a:r>
              <a:rPr lang="pl-PL" sz="2000" dirty="0" smtClean="0"/>
              <a:t>ang. </a:t>
            </a:r>
            <a:r>
              <a:rPr lang="pl-PL" sz="2000" dirty="0" err="1" smtClean="0"/>
              <a:t>Token</a:t>
            </a:r>
            <a:r>
              <a:rPr lang="pl-PL" sz="2000" dirty="0" smtClean="0"/>
              <a:t> Ring) każdy komputer jest połączony z innymi dwoma, co daje nam</a:t>
            </a:r>
          </a:p>
          <a:p>
            <a:pPr algn="ctr"/>
            <a:r>
              <a:rPr lang="pl-PL" sz="2000" dirty="0" smtClean="0"/>
              <a:t>obieg zamknięty, który potocznie nazywamy pierścieniem. Każdy komputer</a:t>
            </a:r>
          </a:p>
          <a:p>
            <a:pPr algn="ctr"/>
            <a:r>
              <a:rPr lang="pl-PL" sz="2000" dirty="0" smtClean="0"/>
              <a:t>zamknięty w pierścieniu pełni role wzmacniacza sygnału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325" t="48999" r="54719" b="9001"/>
          <a:stretch>
            <a:fillRect/>
          </a:stretch>
        </p:blipFill>
        <p:spPr bwMode="auto">
          <a:xfrm>
            <a:off x="4716016" y="2564904"/>
            <a:ext cx="4427984" cy="37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79512" y="50851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Zalety:</a:t>
            </a:r>
          </a:p>
          <a:p>
            <a:r>
              <a:rPr lang="pl-PL" sz="2000" dirty="0" smtClean="0"/>
              <a:t>■ Małe zużycie kabla</a:t>
            </a:r>
          </a:p>
          <a:p>
            <a:r>
              <a:rPr lang="pl-PL" sz="2000" dirty="0" smtClean="0"/>
              <a:t>■ Niskie koszty budowy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7504" y="26369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Wady:</a:t>
            </a:r>
          </a:p>
          <a:p>
            <a:r>
              <a:rPr lang="pl-PL" sz="2000" dirty="0" smtClean="0"/>
              <a:t>■ Niska przepustowość</a:t>
            </a:r>
          </a:p>
          <a:p>
            <a:r>
              <a:rPr lang="pl-PL" sz="2000" dirty="0" smtClean="0"/>
              <a:t>■ Trudna do rozbudowy</a:t>
            </a:r>
          </a:p>
          <a:p>
            <a:r>
              <a:rPr lang="pl-PL" sz="2000" dirty="0" smtClean="0"/>
              <a:t>■ Ciężka lokalizacja uszkodzeń</a:t>
            </a:r>
          </a:p>
          <a:p>
            <a:r>
              <a:rPr lang="pl-PL" sz="2000" dirty="0" smtClean="0"/>
              <a:t>■ Uszkodzenie jednej stacji</a:t>
            </a:r>
          </a:p>
          <a:p>
            <a:r>
              <a:rPr lang="pl-PL" sz="2000" dirty="0" smtClean="0"/>
              <a:t>powoduje paraliż sieci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71800" y="1886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Topologia pierścienia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1979712" y="0"/>
            <a:ext cx="5718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Rodzaje</a:t>
            </a:r>
            <a:r>
              <a:rPr lang="pl-PL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Mediów transmisyjnych</a:t>
            </a:r>
            <a:endParaRPr lang="pl-PL" sz="2800" b="1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124744"/>
          <a:ext cx="9144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88891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Kabel</a:t>
                      </a:r>
                    </a:p>
                    <a:p>
                      <a:r>
                        <a:rPr lang="pl-PL" sz="2000" dirty="0" smtClean="0"/>
                        <a:t>koncentryczny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rgbClr val="8E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 Skrętka 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rgbClr val="8E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Światłowód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rgbClr val="8E0000">
                        <a:alpha val="80000"/>
                      </a:srgbClr>
                    </a:solidFill>
                  </a:tcPr>
                </a:tc>
              </a:tr>
              <a:tr h="1878893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łatwo ulega uszkodzeniu,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jest wrażliwy na zginanie,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zakończony złączem BNC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okablowanie miedziane zakończone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złączem RJ-45, wyróżniamy skrętki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ekranowane i nieekranowane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okablowanie optyczne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przewodzące impulsy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świetlne, różne złącza</a:t>
                      </a:r>
                    </a:p>
                    <a:p>
                      <a:endParaRPr lang="pl-PL" sz="20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Znalezione obrazy dla zapytania kabel koncentr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3086812" cy="2376264"/>
          </a:xfrm>
          <a:prstGeom prst="rect">
            <a:avLst/>
          </a:prstGeom>
          <a:noFill/>
        </p:spPr>
      </p:pic>
      <p:pic>
        <p:nvPicPr>
          <p:cNvPr id="7172" name="Picture 4" descr="Znalezione obrazy dla zapytania kabel skrę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05064"/>
            <a:ext cx="3024336" cy="2376264"/>
          </a:xfrm>
          <a:prstGeom prst="rect">
            <a:avLst/>
          </a:prstGeom>
          <a:noFill/>
        </p:spPr>
      </p:pic>
      <p:pic>
        <p:nvPicPr>
          <p:cNvPr id="7174" name="Picture 6" descr="Znalezione obrazy dla zapytania kabel światłowodowy do interne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305983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1457</Words>
  <Application>Microsoft Office PowerPoint</Application>
  <PresentationFormat>Pokaz na ekranie (4:3)</PresentationFormat>
  <Paragraphs>227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Sieci komputerowe</dc:title>
  <dc:creator>miki</dc:creator>
  <cp:lastModifiedBy>Stanley</cp:lastModifiedBy>
  <cp:revision>40</cp:revision>
  <dcterms:created xsi:type="dcterms:W3CDTF">2016-10-09T08:17:04Z</dcterms:created>
  <dcterms:modified xsi:type="dcterms:W3CDTF">2016-11-20T16:26:48Z</dcterms:modified>
</cp:coreProperties>
</file>