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17000" t="-9000" r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260648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21000000" rev="0"/>
              </a:camera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318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Napędy optyczne</a:t>
            </a:r>
            <a:endParaRPr lang="pl-PL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318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8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8217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latin typeface="Trebuchet MS" panose="020B0603020202020204" pitchFamily="34" charset="0"/>
              </a:rPr>
              <a:t>Napęd optyczny może znajdować się we wnętrzu komputera. Jest wówczas podłączony za pomocą interfejsu ATA, SATA lub </a:t>
            </a:r>
            <a:r>
              <a:rPr lang="pl-PL" sz="2000" dirty="0" smtClean="0">
                <a:latin typeface="Trebuchet MS" panose="020B0603020202020204" pitchFamily="34" charset="0"/>
              </a:rPr>
              <a:t>SCSI</a:t>
            </a:r>
            <a:r>
              <a:rPr lang="pl-PL" sz="2000" dirty="0">
                <a:latin typeface="Trebuchet MS" panose="020B0603020202020204" pitchFamily="34" charset="0"/>
              </a:rPr>
              <a:t>. Może też stanowić odrębne, zewnętrzne urządzenie, podłączane do komputera za pomocą złącza USB, </a:t>
            </a:r>
            <a:r>
              <a:rPr lang="pl-PL" sz="2000" dirty="0" err="1">
                <a:latin typeface="Trebuchet MS" panose="020B0603020202020204" pitchFamily="34" charset="0"/>
              </a:rPr>
              <a:t>FireWire</a:t>
            </a:r>
            <a:r>
              <a:rPr lang="pl-PL" sz="2000" dirty="0">
                <a:latin typeface="Trebuchet MS" panose="020B0603020202020204" pitchFamily="34" charset="0"/>
              </a:rPr>
              <a:t>, SCSI, </a:t>
            </a:r>
            <a:r>
              <a:rPr lang="pl-PL" sz="2000" dirty="0" err="1">
                <a:latin typeface="Trebuchet MS" panose="020B0603020202020204" pitchFamily="34" charset="0"/>
              </a:rPr>
              <a:t>eSATA</a:t>
            </a:r>
            <a:r>
              <a:rPr lang="pl-PL" sz="2000" dirty="0">
                <a:latin typeface="Trebuchet MS" panose="020B0603020202020204" pitchFamily="34" charset="0"/>
              </a:rPr>
              <a:t> lub do sieci komputerowej poprzez złącze </a:t>
            </a:r>
            <a:r>
              <a:rPr lang="pl-PL" sz="2000" dirty="0" smtClean="0">
                <a:latin typeface="Trebuchet MS" panose="020B0603020202020204" pitchFamily="34" charset="0"/>
              </a:rPr>
              <a:t>LAN.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 napędów optycznych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AutoShape 2" descr="Znalezione obrazy dla zapytania 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Znalezione obrazy dla zapytania at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Znalezione obrazy dla zapytania at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Znalezione obrazy dla zapytania at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4" descr="Znalezione obrazy dla zapytania at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6" descr="Znalezione obrazy dla zapytania at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18" descr="Znalezione obrazy dla zapytania at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20" descr="Znalezione obrazy dla zapytania at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22" descr="Znalezione obrazy dla zapytania at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AutoShape 24" descr="Znalezione obrazy dla zapytania at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26" descr="Znalezione obrazy dla zapytania at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28" descr="Znalezione obrazy dla zapytania at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AutoShape 30" descr="Znalezione obrazy dla zapytania ata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AutoShape 32" descr="Znalezione obrazy dla zapytania ata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AutoShape 34" descr="Znalezione obrazy dla zapytania ata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AutoShape 36" descr="Znalezione obrazy dla zapytania ata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AutoShape 38" descr="Znalezione obrazy dla zapytania ata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AutoShape 40" descr="Znalezione obrazy dla zapytania ata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42" descr="Znalezione obrazy dla zapytania ata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44" descr="Znalezione obrazy dla zapytania ata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AutoShape 46" descr="Znalezione obrazy dla zapytania ata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AutoShape 48" descr="Znalezione obrazy dla zapytania ata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96" name="Picture 52" descr="Znalezione obrazy dla zapytania 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092894"/>
            <a:ext cx="3226989" cy="24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8" name="Picture 54" descr="Znalezione obrazy dla zapytania s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534663"/>
            <a:ext cx="3226989" cy="32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6" descr="Znalezione obrazy dla zapytania scsi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AutoShape 58" descr="Znalezione obrazy dla zapytania scsi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AutoShape 60" descr="Znalezione obrazy dla zapytania scsi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206" name="Picture 62" descr="Znalezione obrazy dla zapytania sc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844499"/>
            <a:ext cx="4515545" cy="29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2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2606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Usterki napędów optycznych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1124744"/>
            <a:ext cx="4463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 smtClean="0">
                <a:latin typeface="Trebuchet MS" panose="020B0603020202020204" pitchFamily="34" charset="0"/>
              </a:rPr>
              <a:t>Zablokowanie </a:t>
            </a:r>
            <a:r>
              <a:rPr lang="pl-PL" sz="2000" b="1" u="sng" dirty="0">
                <a:latin typeface="Trebuchet MS" panose="020B0603020202020204" pitchFamily="34" charset="0"/>
              </a:rPr>
              <a:t>się płyty w napędzie.</a:t>
            </a:r>
            <a:endParaRPr lang="pl-PL" sz="2000" b="1" u="sng" dirty="0">
              <a:latin typeface="Trebuchet MS" panose="020B0603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1772816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rebuchet MS" panose="020B0603020202020204" pitchFamily="34" charset="0"/>
              </a:rPr>
              <a:t>W </a:t>
            </a:r>
            <a:r>
              <a:rPr lang="pl-PL" sz="2000" dirty="0">
                <a:latin typeface="Trebuchet MS" panose="020B0603020202020204" pitchFamily="34" charset="0"/>
              </a:rPr>
              <a:t>przednim panelu każdego napędu jest niewielki otwór, w który należy wsunąć cienki przedmiot (np. igłę, czy rozprostowany spinacz biurowy), tak głęboko, aż tacka napędu optycznego uchyli się. Uchyloną tackę należy następnie chwycić palcami i wyciągnąć, aż do momentu, gdy płyta da się bez problemu wyciągnąć.</a:t>
            </a:r>
            <a:endParaRPr lang="pl-PL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4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7028" y="620688"/>
            <a:ext cx="488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 smtClean="0">
                <a:latin typeface="Trebuchet MS" panose="020B0603020202020204" pitchFamily="34" charset="0"/>
              </a:rPr>
              <a:t>Niemożność </a:t>
            </a:r>
            <a:r>
              <a:rPr lang="pl-PL" sz="2000" b="1" u="sng" dirty="0">
                <a:latin typeface="Trebuchet MS" panose="020B0603020202020204" pitchFamily="34" charset="0"/>
              </a:rPr>
              <a:t>odczytania danych z płyty.</a:t>
            </a:r>
            <a:endParaRPr lang="pl-PL" sz="2000" b="1" u="sng" dirty="0"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9934" y="1196752"/>
            <a:ext cx="86205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ebuchet MS" panose="020B0603020202020204" pitchFamily="34" charset="0"/>
              </a:rPr>
              <a:t>Dolegliwość ta jest najczęstszą wśród spotykanych problemów z napędami optycznymi. Może mieć ona swoje źródło w jednej (lub więcej), spośród czterech przyczyn: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optyka lasera jest zabrudzona (np. kurzem, odciskami palców),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optyka lasera straciła sterowność,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zużycie się lasera (wypalenie częściowe lub całkowite),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mechaniczne uszkodzenie,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uszkodzenie nośnika, czyli płyty CD/DVD.</a:t>
            </a:r>
          </a:p>
        </p:txBody>
      </p:sp>
    </p:spTree>
    <p:extLst>
      <p:ext uri="{BB962C8B-B14F-4D97-AF65-F5344CB8AC3E}">
        <p14:creationId xmlns:p14="http://schemas.microsoft.com/office/powerpoint/2010/main" val="231856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0466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>
                <a:latin typeface="Trebuchet MS" panose="020B0603020202020204" pitchFamily="34" charset="0"/>
              </a:rPr>
              <a:t>Problemy </a:t>
            </a:r>
            <a:r>
              <a:rPr lang="pl-PL" sz="2000" b="1" u="sng" dirty="0">
                <a:latin typeface="Trebuchet MS" panose="020B0603020202020204" pitchFamily="34" charset="0"/>
              </a:rPr>
              <a:t>lub całkowita niemożność nagrania nośników.</a:t>
            </a:r>
            <a:endParaRPr lang="pl-PL" sz="2000" b="1" u="sng" dirty="0"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980728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ebuchet MS" panose="020B0603020202020204" pitchFamily="34" charset="0"/>
              </a:rPr>
              <a:t>Jeśli </a:t>
            </a:r>
            <a:r>
              <a:rPr lang="pl-PL" sz="2000" dirty="0" smtClean="0">
                <a:latin typeface="Trebuchet MS" panose="020B0603020202020204" pitchFamily="34" charset="0"/>
              </a:rPr>
              <a:t>napęd </a:t>
            </a:r>
            <a:r>
              <a:rPr lang="pl-PL" sz="2000" dirty="0">
                <a:latin typeface="Trebuchet MS" panose="020B0603020202020204" pitchFamily="34" charset="0"/>
              </a:rPr>
              <a:t>nie działa z powodu uszkodzenia samego nośnika (płyta CD/DVD), to tego typu usterki mogą mieć dwa rodzaje źródeł. Jeden – to </a:t>
            </a:r>
            <a:r>
              <a:rPr lang="pl-PL" sz="2000" dirty="0" smtClean="0">
                <a:latin typeface="Trebuchet MS" panose="020B0603020202020204" pitchFamily="34" charset="0"/>
              </a:rPr>
              <a:t>jak </a:t>
            </a:r>
            <a:r>
              <a:rPr lang="pl-PL" sz="2000" dirty="0">
                <a:latin typeface="Trebuchet MS" panose="020B0603020202020204" pitchFamily="34" charset="0"/>
              </a:rPr>
              <a:t>w punkcie drugim przyczyny sprzętowe, drugi – problemy programowe. Wśród problemów programowych możemy wyodrębnić problemy powodowane przez niestabilność sytemu operacyjnego lub przez nieodpowiednie / źle skonfigurowane oprogramowanie do nagrywania płyt. Komputer z taką usterką najlepiej jest dostarczyć do serwisu w całości, gdyż zlikwidowanie problemów sprzętowych samego napędu nie eliminuje problemów programowych komputera.</a:t>
            </a:r>
            <a:endParaRPr lang="pl-PL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7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260648"/>
            <a:ext cx="512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 smtClean="0">
                <a:latin typeface="Trebuchet MS" panose="020B0603020202020204" pitchFamily="34" charset="0"/>
              </a:rPr>
              <a:t>Napęd </a:t>
            </a:r>
            <a:r>
              <a:rPr lang="pl-PL" sz="2000" b="1" u="sng" dirty="0">
                <a:latin typeface="Trebuchet MS" panose="020B0603020202020204" pitchFamily="34" charset="0"/>
              </a:rPr>
              <a:t>nie jest widziany przez komputer.</a:t>
            </a:r>
            <a:endParaRPr lang="pl-PL" sz="2000" u="sng" dirty="0"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6740" y="836712"/>
            <a:ext cx="8807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ebuchet MS" panose="020B0603020202020204" pitchFamily="34" charset="0"/>
              </a:rPr>
              <a:t>Takie zjawisko wywołują trzy przyczyny: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usterka przewodów podłączonych do napędu lub ich złe podłączenie;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wyłączone wykrywanie napędu w </a:t>
            </a:r>
            <a:r>
              <a:rPr lang="pl-PL" sz="2000" dirty="0" err="1">
                <a:latin typeface="Trebuchet MS" panose="020B0603020202020204" pitchFamily="34" charset="0"/>
              </a:rPr>
              <a:t>BIOSie</a:t>
            </a:r>
            <a:r>
              <a:rPr lang="pl-PL" sz="2000" dirty="0">
                <a:latin typeface="Trebuchet MS" panose="020B0603020202020204" pitchFamily="34" charset="0"/>
              </a:rPr>
              <a:t> komputera;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awaria sprzętowa napędu.</a:t>
            </a:r>
          </a:p>
          <a:p>
            <a:r>
              <a:rPr lang="pl-PL" sz="2000" dirty="0">
                <a:latin typeface="Trebuchet MS" panose="020B0603020202020204" pitchFamily="34" charset="0"/>
              </a:rPr>
              <a:t>Jeśli napęd DVD nie działa jedynie z powodu uszkodzenia samego przewodu zasilającego lub taśmy danych, problem jest błahy i tani do usunięcia. Włączenie wykrywania w </a:t>
            </a:r>
            <a:r>
              <a:rPr lang="pl-PL" sz="2000" dirty="0" err="1">
                <a:latin typeface="Trebuchet MS" panose="020B0603020202020204" pitchFamily="34" charset="0"/>
              </a:rPr>
              <a:t>BIOSie</a:t>
            </a:r>
            <a:r>
              <a:rPr lang="pl-PL" sz="2000" dirty="0">
                <a:latin typeface="Trebuchet MS" panose="020B0603020202020204" pitchFamily="34" charset="0"/>
              </a:rPr>
              <a:t> również może nie stanowić </a:t>
            </a:r>
            <a:r>
              <a:rPr lang="pl-PL" sz="2000" dirty="0" smtClean="0">
                <a:latin typeface="Trebuchet MS" panose="020B0603020202020204" pitchFamily="34" charset="0"/>
              </a:rPr>
              <a:t>trudności. </a:t>
            </a:r>
            <a:r>
              <a:rPr lang="pl-PL" sz="2000" dirty="0">
                <a:latin typeface="Trebuchet MS" panose="020B0603020202020204" pitchFamily="34" charset="0"/>
              </a:rPr>
              <a:t>Jeśli natomiast </a:t>
            </a:r>
            <a:r>
              <a:rPr lang="pl-PL" sz="2000" dirty="0" smtClean="0">
                <a:latin typeface="Trebuchet MS" panose="020B0603020202020204" pitchFamily="34" charset="0"/>
              </a:rPr>
              <a:t>wykluczy się dwie </a:t>
            </a:r>
            <a:r>
              <a:rPr lang="pl-PL" sz="2000" dirty="0">
                <a:latin typeface="Trebuchet MS" panose="020B0603020202020204" pitchFamily="34" charset="0"/>
              </a:rPr>
              <a:t>powyższe awarie, </a:t>
            </a:r>
            <a:r>
              <a:rPr lang="pl-PL" sz="2000" dirty="0" smtClean="0">
                <a:latin typeface="Trebuchet MS" panose="020B0603020202020204" pitchFamily="34" charset="0"/>
              </a:rPr>
              <a:t>najlepiej zakupić nowy napęd optyczny, </a:t>
            </a:r>
            <a:r>
              <a:rPr lang="pl-PL" sz="2000" dirty="0">
                <a:latin typeface="Trebuchet MS" panose="020B0603020202020204" pitchFamily="34" charset="0"/>
              </a:rPr>
              <a:t>z powodu nierentowności naprawy.</a:t>
            </a:r>
          </a:p>
        </p:txBody>
      </p:sp>
    </p:spTree>
    <p:extLst>
      <p:ext uri="{BB962C8B-B14F-4D97-AF65-F5344CB8AC3E}">
        <p14:creationId xmlns:p14="http://schemas.microsoft.com/office/powerpoint/2010/main" val="336511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Programy do diagnostyki napędów optycznych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87332" y="1268760"/>
            <a:ext cx="2988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 err="1">
                <a:latin typeface="Trebuchet MS" panose="020B0603020202020204" pitchFamily="34" charset="0"/>
              </a:rPr>
              <a:t>Opti</a:t>
            </a:r>
            <a:r>
              <a:rPr lang="pl-PL" sz="2000" b="1" u="sng" dirty="0">
                <a:latin typeface="Trebuchet MS" panose="020B0603020202020204" pitchFamily="34" charset="0"/>
              </a:rPr>
              <a:t> Drive Control 1.70</a:t>
            </a:r>
          </a:p>
        </p:txBody>
      </p:sp>
      <p:sp>
        <p:nvSpPr>
          <p:cNvPr id="4" name="Prostokąt 3"/>
          <p:cNvSpPr/>
          <p:nvPr/>
        </p:nvSpPr>
        <p:spPr>
          <a:xfrm>
            <a:off x="487332" y="1916832"/>
            <a:ext cx="6460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latin typeface="Trebuchet MS" panose="020B0603020202020204" pitchFamily="34" charset="0"/>
              </a:rPr>
              <a:t>Opti</a:t>
            </a:r>
            <a:r>
              <a:rPr lang="pl-PL" sz="2000" dirty="0">
                <a:latin typeface="Trebuchet MS" panose="020B0603020202020204" pitchFamily="34" charset="0"/>
              </a:rPr>
              <a:t> Drive Control to narzędzie, pozwalające na testowanie wydajności napędów optycznych oraz jakości zapisu/odczytu danych na nośnikach CD/DVD/BD. Przy jego użyciu sprawdzimy także jakość samych płyt.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pic>
        <p:nvPicPr>
          <p:cNvPr id="8194" name="Picture 2" descr="http://gallery.dpcdn.pl/imgc/Tools/39988/g_-_-x-_-_s_39988x20130317194154_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4973"/>
          <a:stretch/>
        </p:blipFill>
        <p:spPr bwMode="auto">
          <a:xfrm>
            <a:off x="755576" y="3630494"/>
            <a:ext cx="3475651" cy="31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allery.dpcdn.pl/imgc/Tools/39988/g_-_-x-_-_s_39988x20130317194154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r="15682"/>
          <a:stretch/>
        </p:blipFill>
        <p:spPr bwMode="auto">
          <a:xfrm>
            <a:off x="5292080" y="3648812"/>
            <a:ext cx="3585251" cy="31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1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5852" y="980728"/>
            <a:ext cx="89681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ebuchet MS" panose="020B0603020202020204" pitchFamily="34" charset="0"/>
              </a:rPr>
              <a:t>Nero </a:t>
            </a:r>
            <a:r>
              <a:rPr lang="pl-PL" sz="2000" dirty="0" err="1">
                <a:latin typeface="Trebuchet MS" panose="020B0603020202020204" pitchFamily="34" charset="0"/>
              </a:rPr>
              <a:t>DiscSpeed</a:t>
            </a:r>
            <a:r>
              <a:rPr lang="pl-PL" sz="2000" dirty="0">
                <a:latin typeface="Trebuchet MS" panose="020B0603020202020204" pitchFamily="34" charset="0"/>
              </a:rPr>
              <a:t> umożliwia sprawdzenie transferu, jakości DAE, czasów dostępu do nośnika i jego przeszukiwania, obciążenie procesora w zależności od prędkości, transfer z kontrolera, czasy rozpędzania i hamowania nośnika, a także ładowania i wysuwania.</a:t>
            </a:r>
          </a:p>
          <a:p>
            <a:r>
              <a:rPr lang="pl-PL" sz="2000" dirty="0">
                <a:latin typeface="Trebuchet MS" panose="020B0603020202020204" pitchFamily="34" charset="0"/>
              </a:rPr>
              <a:t>Program umożliwia ponadto skanowanie i test jakości nośnika, uzyskanie o nim szczegółowych informacji i skasowanie zawartości. Narzędzie wchodzi również w skład pakietu Nero ale jest dystrybuowane przez autora jako samodzielny i bezpłatny program.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5853" y="276617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>
                <a:latin typeface="Trebuchet MS" panose="020B0603020202020204" pitchFamily="34" charset="0"/>
              </a:rPr>
              <a:t>Nero </a:t>
            </a:r>
            <a:r>
              <a:rPr lang="pl-PL" sz="2000" b="1" u="sng" dirty="0" err="1">
                <a:latin typeface="Trebuchet MS" panose="020B0603020202020204" pitchFamily="34" charset="0"/>
              </a:rPr>
              <a:t>DiscSpeed</a:t>
            </a:r>
            <a:r>
              <a:rPr lang="pl-PL" sz="2000" b="1" u="sng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9218" name="Picture 2" descr="http://gallery.dpcdn.pl/imgc/Tools/12386/g_-_-x-_-_s_12386x20110309110502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9" t="25323" r="30724" b="23886"/>
          <a:stretch/>
        </p:blipFill>
        <p:spPr bwMode="auto">
          <a:xfrm>
            <a:off x="413805" y="3692054"/>
            <a:ext cx="3766282" cy="31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0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8749" y="280584"/>
            <a:ext cx="4781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rebuchet MS" panose="020B0603020202020204" pitchFamily="34" charset="0"/>
              </a:rPr>
              <a:t>Napęd optyczny</a:t>
            </a:r>
            <a:r>
              <a:rPr lang="pl-PL" sz="2000" dirty="0">
                <a:latin typeface="Trebuchet MS" panose="020B0603020202020204" pitchFamily="34" charset="0"/>
              </a:rPr>
              <a:t> (ang. </a:t>
            </a:r>
            <a:r>
              <a:rPr lang="pl-PL" sz="2000" i="1" dirty="0">
                <a:latin typeface="Trebuchet MS" panose="020B0603020202020204" pitchFamily="34" charset="0"/>
              </a:rPr>
              <a:t>Optical Disc Drive</a:t>
            </a:r>
            <a:r>
              <a:rPr lang="pl-PL" sz="2000" dirty="0">
                <a:latin typeface="Trebuchet MS" panose="020B0603020202020204" pitchFamily="34" charset="0"/>
              </a:rPr>
              <a:t>, ODD) – urządzenie, które za pomocą wiązki lasera odczytuje lub zapisuje dane na tzw. nośnikach optycznych</a:t>
            </a:r>
            <a:r>
              <a:rPr lang="pl-PL" sz="2000" dirty="0" smtClean="0">
                <a:latin typeface="Trebuchet MS" panose="020B0603020202020204" pitchFamily="34" charset="0"/>
              </a:rPr>
              <a:t>.</a:t>
            </a:r>
            <a:r>
              <a:rPr lang="pl-PL" alt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Napęd </a:t>
            </a:r>
            <a:r>
              <a:rPr lang="pl-PL" alt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ma </a:t>
            </a:r>
            <a:r>
              <a:rPr lang="pl-PL" alt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za zadanie odnalezienie i odczytanie danych przechowywanych w postaci zagłębień na </a:t>
            </a:r>
            <a:r>
              <a:rPr lang="pl-PL" alt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płycie. </a:t>
            </a:r>
            <a:r>
              <a:rPr lang="pl-PL" alt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Biorąc pod uwagę fakt, jak małe zagłębienia używane są do zapisu danych, można śmiało stwierdzić, że napęd dysków optycznych jest bardzo precyzyjnym urządzeniem. 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Znalezione obrazy dla zapytania napęd optyczny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13" y="4066236"/>
            <a:ext cx="5788543" cy="24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napęd optyc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80" y="280584"/>
            <a:ext cx="31908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0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322445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>
                <a:latin typeface="Trebuchet MS" panose="020B0603020202020204" pitchFamily="34" charset="0"/>
              </a:rPr>
              <a:t>Dysk optyczny</a:t>
            </a:r>
            <a:r>
              <a:rPr lang="pl-PL" sz="2000" dirty="0">
                <a:latin typeface="Trebuchet MS" panose="020B0603020202020204" pitchFamily="34" charset="0"/>
              </a:rPr>
              <a:t> – jeden z rodzajów nośników danych używany w systemach komputerowych do zapisu danych. Dysk optyczny jest płaskim, plastikowym krążkiem pokrytym materiałem, na którym mogą być zapisywane bity informacji w postaci fragmentów dobrze i słabo odbijających wiązkę światła. Odczyt danych następuje poprzez oświetlenie promieniem lasera. Dane są zapisane sekwencyjnie na ciągłej, spiralnej ścieżce od środka dysku na zewnątrz.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Znalezione obrazy dla zapytania dysk optycz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122"/>
            <a:ext cx="4068960" cy="392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dysk optyc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38" y="4447663"/>
            <a:ext cx="6313462" cy="21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8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2254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Rodzaje dysków optycznych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7564" y="734401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latin typeface="Trebuchet MS" panose="020B0603020202020204" pitchFamily="34" charset="0"/>
              </a:rPr>
              <a:t>Do pamięci optycznych zalicza się</a:t>
            </a:r>
            <a:r>
              <a:rPr lang="pl-PL" sz="2000" b="1" u="sng" dirty="0" smtClean="0">
                <a:latin typeface="Trebuchet MS" panose="020B0603020202020204" pitchFamily="34" charset="0"/>
              </a:rPr>
              <a:t>:</a:t>
            </a:r>
          </a:p>
          <a:p>
            <a:endParaRPr lang="pl-PL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err="1" smtClean="0">
                <a:latin typeface="Trebuchet MS" panose="020B0603020202020204" pitchFamily="34" charset="0"/>
              </a:rPr>
              <a:t>Laserdisc</a:t>
            </a:r>
            <a:r>
              <a:rPr lang="pl-PL" sz="2000" dirty="0" smtClean="0">
                <a:latin typeface="Trebuchet MS" panose="020B0603020202020204" pitchFamily="34" charset="0"/>
              </a:rPr>
              <a:t> - pierwszy </a:t>
            </a:r>
            <a:r>
              <a:rPr lang="pl-PL" sz="2000" dirty="0">
                <a:latin typeface="Trebuchet MS" panose="020B0603020202020204" pitchFamily="34" charset="0"/>
              </a:rPr>
              <a:t>komercyjnie dostępny dysk </a:t>
            </a:r>
            <a:r>
              <a:rPr lang="pl-PL" sz="2000" dirty="0" smtClean="0">
                <a:latin typeface="Trebuchet MS" panose="020B0603020202020204" pitchFamily="34" charset="0"/>
              </a:rPr>
              <a:t>optyczny,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Trebuchet MS" panose="020B0603020202020204" pitchFamily="34" charset="0"/>
              </a:rPr>
              <a:t>CD</a:t>
            </a:r>
            <a:r>
              <a:rPr lang="pl-PL" sz="2000" dirty="0" smtClean="0">
                <a:latin typeface="Trebuchet MS" panose="020B0603020202020204" pitchFamily="34" charset="0"/>
              </a:rPr>
              <a:t> - </a:t>
            </a:r>
            <a:r>
              <a:rPr lang="pl-PL" sz="2000" dirty="0">
                <a:latin typeface="Trebuchet MS" panose="020B0603020202020204" pitchFamily="34" charset="0"/>
              </a:rPr>
              <a:t> poliwęglanowy krążek z zakodowaną cyfrowo </a:t>
            </a:r>
            <a:r>
              <a:rPr lang="pl-PL" sz="2000" dirty="0" smtClean="0">
                <a:latin typeface="Trebuchet MS" panose="020B0603020202020204" pitchFamily="34" charset="0"/>
              </a:rPr>
              <a:t>informacją</a:t>
            </a:r>
            <a:r>
              <a:rPr lang="pl-PL" sz="2000" dirty="0">
                <a:latin typeface="Trebuchet MS" panose="020B0603020202020204" pitchFamily="34" charset="0"/>
              </a:rPr>
              <a:t> </a:t>
            </a:r>
            <a:r>
              <a:rPr lang="pl-PL" sz="2000" dirty="0" smtClean="0">
                <a:latin typeface="Trebuchet MS" panose="020B0603020202020204" pitchFamily="34" charset="0"/>
              </a:rPr>
              <a:t>do </a:t>
            </a:r>
            <a:r>
              <a:rPr lang="pl-PL" sz="2000" dirty="0">
                <a:latin typeface="Trebuchet MS" panose="020B0603020202020204" pitchFamily="34" charset="0"/>
              </a:rPr>
              <a:t>bezkontaktowego odczytu światłem lasera </a:t>
            </a:r>
            <a:r>
              <a:rPr lang="pl-PL" sz="2000" dirty="0" smtClean="0">
                <a:latin typeface="Trebuchet MS" panose="020B0603020202020204" pitchFamily="34" charset="0"/>
              </a:rPr>
              <a:t>optycznego,</a:t>
            </a:r>
          </a:p>
          <a:p>
            <a:endParaRPr lang="pl-PL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Trebuchet MS" panose="020B0603020202020204" pitchFamily="34" charset="0"/>
              </a:rPr>
              <a:t>DVD </a:t>
            </a:r>
            <a:r>
              <a:rPr lang="pl-PL" sz="2000" dirty="0" smtClean="0">
                <a:latin typeface="Trebuchet MS" panose="020B0603020202020204" pitchFamily="34" charset="0"/>
              </a:rPr>
              <a:t>– Płyta o tym samym rozmiarze co CD , lecz ze zwiększoną gęstością zapisu danych,</a:t>
            </a:r>
          </a:p>
          <a:p>
            <a:endParaRPr lang="pl-PL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err="1" smtClean="0">
                <a:latin typeface="Trebuchet MS" panose="020B0603020202020204" pitchFamily="34" charset="0"/>
              </a:rPr>
              <a:t>Blu-ray</a:t>
            </a:r>
            <a:r>
              <a:rPr lang="pl-PL" sz="2000" dirty="0" smtClean="0">
                <a:latin typeface="Trebuchet MS" panose="020B0603020202020204" pitchFamily="34" charset="0"/>
              </a:rPr>
              <a:t> - Następca </a:t>
            </a:r>
            <a:r>
              <a:rPr lang="pl-PL" sz="2000" dirty="0">
                <a:latin typeface="Trebuchet MS" panose="020B0603020202020204" pitchFamily="34" charset="0"/>
              </a:rPr>
              <a:t>formatu DVD, od którego odróżnia się większą pojemnością płyt, co jest możliwe dzięki zastosowaniu niebieskiego </a:t>
            </a:r>
            <a:r>
              <a:rPr lang="pl-PL" sz="2000" dirty="0" smtClean="0">
                <a:latin typeface="Trebuchet MS" panose="020B0603020202020204" pitchFamily="34" charset="0"/>
              </a:rPr>
              <a:t>lasera.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7563" y="5226294"/>
            <a:ext cx="8280921" cy="132343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rebuchet MS" panose="020B0603020202020204" pitchFamily="34" charset="0"/>
              </a:rPr>
              <a:t>HD </a:t>
            </a:r>
            <a:r>
              <a:rPr lang="pl-PL" sz="2000" dirty="0">
                <a:latin typeface="Trebuchet MS" panose="020B0603020202020204" pitchFamily="34" charset="0"/>
              </a:rPr>
              <a:t>DVD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HD VMD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rebuchet MS" panose="020B0603020202020204" pitchFamily="34" charset="0"/>
              </a:rPr>
              <a:t>UMD</a:t>
            </a:r>
            <a:endParaRPr lang="pl-PL" sz="2000" dirty="0">
              <a:latin typeface="Trebuchet MS" panose="020B0603020202020204" pitchFamily="34" charset="0"/>
            </a:endParaRPr>
          </a:p>
          <a:p>
            <a:endParaRPr lang="pl-PL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rebuchet MS" panose="020B0603020202020204" pitchFamily="34" charset="0"/>
              </a:rPr>
              <a:t>Minidisc</a:t>
            </a:r>
            <a:endParaRPr lang="pl-PL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rebuchet MS" panose="020B0603020202020204" pitchFamily="34" charset="0"/>
              </a:rPr>
              <a:t>GD-ROM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47563" y="4813028"/>
            <a:ext cx="2795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>
                <a:latin typeface="Trebuchet MS" panose="020B0603020202020204" pitchFamily="34" charset="0"/>
              </a:rPr>
              <a:t>Wyróżniamy również:</a:t>
            </a:r>
          </a:p>
        </p:txBody>
      </p:sp>
    </p:spTree>
    <p:extLst>
      <p:ext uri="{BB962C8B-B14F-4D97-AF65-F5344CB8AC3E}">
        <p14:creationId xmlns:p14="http://schemas.microsoft.com/office/powerpoint/2010/main" val="345010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19246" r="48686" b="28846"/>
          <a:stretch/>
        </p:blipFill>
        <p:spPr bwMode="auto">
          <a:xfrm>
            <a:off x="539552" y="625888"/>
            <a:ext cx="7817902" cy="62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6506" y="123438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Trebuchet MS" panose="020B0603020202020204" pitchFamily="34" charset="0"/>
              </a:rPr>
              <a:t>Zestawienie parametrów </a:t>
            </a:r>
            <a:r>
              <a:rPr lang="pl-PL" sz="2800" b="1" dirty="0" err="1" smtClean="0">
                <a:latin typeface="Trebuchet MS" panose="020B0603020202020204" pitchFamily="34" charset="0"/>
              </a:rPr>
              <a:t>plyt</a:t>
            </a:r>
            <a:r>
              <a:rPr lang="pl-PL" sz="2800" b="1" dirty="0" smtClean="0">
                <a:latin typeface="Trebuchet MS" panose="020B0603020202020204" pitchFamily="34" charset="0"/>
              </a:rPr>
              <a:t> CD,DVD i </a:t>
            </a:r>
            <a:r>
              <a:rPr lang="pl-PL" sz="2800" b="1" dirty="0" err="1" smtClean="0">
                <a:latin typeface="Trebuchet MS" panose="020B0603020202020204" pitchFamily="34" charset="0"/>
              </a:rPr>
              <a:t>Blu</a:t>
            </a:r>
            <a:r>
              <a:rPr lang="pl-PL" sz="2800" b="1" dirty="0" smtClean="0">
                <a:latin typeface="Trebuchet MS" panose="020B0603020202020204" pitchFamily="34" charset="0"/>
              </a:rPr>
              <a:t>-Ray</a:t>
            </a:r>
            <a:endParaRPr lang="pl-PL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9" y="0"/>
            <a:ext cx="913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Rodzaje napędów optycznych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323" y="523220"/>
            <a:ext cx="91389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rebuchet MS" panose="020B0603020202020204" pitchFamily="34" charset="0"/>
              </a:rPr>
              <a:t>Do najpopularniejszych napędów optycznych zalicza się (chronologicznie</a:t>
            </a:r>
            <a:r>
              <a:rPr lang="pl-PL" sz="2000" b="1" dirty="0" smtClean="0">
                <a:latin typeface="Trebuchet MS" panose="020B0603020202020204" pitchFamily="34" charset="0"/>
              </a:rPr>
              <a:t>):</a:t>
            </a:r>
          </a:p>
          <a:p>
            <a:endParaRPr lang="pl-PL" sz="2000" b="1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Trebuchet MS" panose="020B0603020202020204" pitchFamily="34" charset="0"/>
              </a:rPr>
              <a:t>CD-ROM</a:t>
            </a:r>
            <a:r>
              <a:rPr lang="pl-PL" sz="2000" dirty="0">
                <a:latin typeface="Trebuchet MS" panose="020B0603020202020204" pitchFamily="34" charset="0"/>
              </a:rPr>
              <a:t> - napęd czytający płyty </a:t>
            </a:r>
            <a:r>
              <a:rPr lang="pl-PL" sz="2000" dirty="0" smtClean="0">
                <a:latin typeface="Trebuchet MS" panose="020B0603020202020204" pitchFamily="34" charset="0"/>
              </a:rPr>
              <a:t>CD.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Trebuchet MS" panose="020B0603020202020204" pitchFamily="34" charset="0"/>
              </a:rPr>
              <a:t>Nagrywarka </a:t>
            </a:r>
            <a:r>
              <a:rPr lang="pl-PL" sz="2000" b="1" dirty="0">
                <a:latin typeface="Trebuchet MS" panose="020B0603020202020204" pitchFamily="34" charset="0"/>
              </a:rPr>
              <a:t>CD </a:t>
            </a:r>
            <a:r>
              <a:rPr lang="pl-PL" sz="2000" dirty="0">
                <a:latin typeface="Trebuchet MS" panose="020B0603020202020204" pitchFamily="34" charset="0"/>
              </a:rPr>
              <a:t>- napęd czytający oraz zapisujący płyty </a:t>
            </a:r>
            <a:r>
              <a:rPr lang="pl-PL" sz="2000" dirty="0" smtClean="0">
                <a:latin typeface="Trebuchet MS" panose="020B0603020202020204" pitchFamily="34" charset="0"/>
              </a:rPr>
              <a:t>CD.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Trebuchet MS" panose="020B0603020202020204" pitchFamily="34" charset="0"/>
              </a:rPr>
              <a:t>DVD-ROM</a:t>
            </a:r>
            <a:r>
              <a:rPr lang="pl-PL" sz="2000" dirty="0">
                <a:latin typeface="Trebuchet MS" panose="020B0603020202020204" pitchFamily="34" charset="0"/>
              </a:rPr>
              <a:t> - napęd czytający płyty CD </a:t>
            </a:r>
            <a:r>
              <a:rPr lang="pl-PL" sz="2000" dirty="0" smtClean="0">
                <a:latin typeface="Trebuchet MS" panose="020B0603020202020204" pitchFamily="34" charset="0"/>
              </a:rPr>
              <a:t>oraz</a:t>
            </a:r>
            <a:r>
              <a:rPr lang="pl-PL" sz="2000" dirty="0">
                <a:latin typeface="Trebuchet MS" panose="020B0603020202020204" pitchFamily="34" charset="0"/>
              </a:rPr>
              <a:t> </a:t>
            </a:r>
            <a:r>
              <a:rPr lang="pl-PL" sz="2000" dirty="0" smtClean="0">
                <a:latin typeface="Trebuchet MS" panose="020B0603020202020204" pitchFamily="34" charset="0"/>
              </a:rPr>
              <a:t>DVD.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Trebuchet MS" panose="020B0603020202020204" pitchFamily="34" charset="0"/>
              </a:rPr>
              <a:t>C</a:t>
            </a:r>
            <a:r>
              <a:rPr lang="pl-PL" sz="2000" b="1" dirty="0" smtClean="0">
                <a:latin typeface="Trebuchet MS" panose="020B0603020202020204" pitchFamily="34" charset="0"/>
              </a:rPr>
              <a:t>ombo </a:t>
            </a:r>
            <a:r>
              <a:rPr lang="pl-PL" sz="2000" b="1" dirty="0">
                <a:latin typeface="Trebuchet MS" panose="020B0603020202020204" pitchFamily="34" charset="0"/>
              </a:rPr>
              <a:t>CD/DVD </a:t>
            </a:r>
            <a:r>
              <a:rPr lang="pl-PL" sz="2000" dirty="0">
                <a:latin typeface="Trebuchet MS" panose="020B0603020202020204" pitchFamily="34" charset="0"/>
              </a:rPr>
              <a:t>- napęd będący hybrydą nagrywarki CD oraz </a:t>
            </a:r>
            <a:r>
              <a:rPr lang="pl-PL" sz="2000" dirty="0" smtClean="0">
                <a:latin typeface="Trebuchet MS" panose="020B0603020202020204" pitchFamily="34" charset="0"/>
              </a:rPr>
              <a:t>DVD-ROM.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Trebuchet MS" panose="020B0603020202020204" pitchFamily="34" charset="0"/>
              </a:rPr>
              <a:t>N</a:t>
            </a:r>
            <a:r>
              <a:rPr lang="pl-PL" sz="2000" b="1" dirty="0" smtClean="0">
                <a:latin typeface="Trebuchet MS" panose="020B0603020202020204" pitchFamily="34" charset="0"/>
              </a:rPr>
              <a:t>agrywarka </a:t>
            </a:r>
            <a:r>
              <a:rPr lang="pl-PL" sz="2000" b="1" dirty="0">
                <a:latin typeface="Trebuchet MS" panose="020B0603020202020204" pitchFamily="34" charset="0"/>
              </a:rPr>
              <a:t>DVD </a:t>
            </a:r>
            <a:r>
              <a:rPr lang="pl-PL" sz="2000" dirty="0">
                <a:latin typeface="Trebuchet MS" panose="020B0603020202020204" pitchFamily="34" charset="0"/>
              </a:rPr>
              <a:t>- napęd czytający oraz nagrywający płyty CD oraz </a:t>
            </a:r>
            <a:r>
              <a:rPr lang="pl-PL" sz="2000" dirty="0" smtClean="0">
                <a:latin typeface="Trebuchet MS" panose="020B0603020202020204" pitchFamily="34" charset="0"/>
              </a:rPr>
              <a:t>DVD.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Trebuchet MS" panose="020B0603020202020204" pitchFamily="34" charset="0"/>
              </a:rPr>
              <a:t>C</a:t>
            </a:r>
            <a:r>
              <a:rPr lang="pl-PL" sz="2000" b="1" dirty="0" smtClean="0">
                <a:latin typeface="Trebuchet MS" panose="020B0603020202020204" pitchFamily="34" charset="0"/>
              </a:rPr>
              <a:t>ombo </a:t>
            </a:r>
            <a:r>
              <a:rPr lang="pl-PL" sz="2000" b="1" dirty="0" err="1">
                <a:latin typeface="Trebuchet MS" panose="020B0603020202020204" pitchFamily="34" charset="0"/>
              </a:rPr>
              <a:t>Blu-ray</a:t>
            </a:r>
            <a:r>
              <a:rPr lang="pl-PL" sz="2000" b="1" dirty="0">
                <a:latin typeface="Trebuchet MS" panose="020B0603020202020204" pitchFamily="34" charset="0"/>
              </a:rPr>
              <a:t> </a:t>
            </a:r>
            <a:r>
              <a:rPr lang="pl-PL" sz="2000" dirty="0">
                <a:latin typeface="Trebuchet MS" panose="020B0603020202020204" pitchFamily="34" charset="0"/>
              </a:rPr>
              <a:t>- napęd będący hybrydą nagrywarki DVD oraz czytający płyty </a:t>
            </a:r>
            <a:r>
              <a:rPr lang="pl-PL" sz="2000" dirty="0" err="1" smtClean="0">
                <a:latin typeface="Trebuchet MS" panose="020B0603020202020204" pitchFamily="34" charset="0"/>
              </a:rPr>
              <a:t>Blu-ray</a:t>
            </a:r>
            <a:r>
              <a:rPr lang="pl-PL" sz="2000" dirty="0" smtClean="0"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Trebuchet MS" panose="020B0603020202020204" pitchFamily="34" charset="0"/>
              </a:rPr>
              <a:t>N</a:t>
            </a:r>
            <a:r>
              <a:rPr lang="pl-PL" sz="2000" b="1" dirty="0" smtClean="0">
                <a:latin typeface="Trebuchet MS" panose="020B0603020202020204" pitchFamily="34" charset="0"/>
              </a:rPr>
              <a:t>agrywarka </a:t>
            </a:r>
            <a:r>
              <a:rPr lang="pl-PL" sz="2000" b="1" dirty="0" err="1">
                <a:latin typeface="Trebuchet MS" panose="020B0603020202020204" pitchFamily="34" charset="0"/>
              </a:rPr>
              <a:t>Blu-ray</a:t>
            </a:r>
            <a:r>
              <a:rPr lang="pl-PL" sz="2000" b="1" dirty="0">
                <a:latin typeface="Trebuchet MS" panose="020B0603020202020204" pitchFamily="34" charset="0"/>
              </a:rPr>
              <a:t> </a:t>
            </a:r>
            <a:r>
              <a:rPr lang="pl-PL" sz="2000" dirty="0">
                <a:latin typeface="Trebuchet MS" panose="020B0603020202020204" pitchFamily="34" charset="0"/>
              </a:rPr>
              <a:t>- napęd czytający oraz nagrywający płyty CD, DVD oraz </a:t>
            </a:r>
            <a:r>
              <a:rPr lang="pl-PL" sz="2000" dirty="0" err="1" smtClean="0">
                <a:latin typeface="Trebuchet MS" panose="020B0603020202020204" pitchFamily="34" charset="0"/>
              </a:rPr>
              <a:t>Blu-ray</a:t>
            </a:r>
            <a:r>
              <a:rPr lang="pl-PL" sz="2000" dirty="0" smtClean="0">
                <a:latin typeface="Trebuchet MS" panose="020B0603020202020204" pitchFamily="34" charset="0"/>
              </a:rPr>
              <a:t>.</a:t>
            </a:r>
            <a:endParaRPr lang="pl-PL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2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89822" y="11663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Budowa napędu optycznego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386" y="720794"/>
            <a:ext cx="897261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Napęd zawiera 3 zasadnicze elementy: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1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silnik napędzający płytę – silnik ten precyzyjnie kontroluje ilość obrotów płyty w ciągu minuty, wahającą się od 200 do 500, zależnie od obszaru, z jakiego odczytywane są dane (im bliżej środka, tym płyta kręci się szybciej)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laser i soczewka lasera – odpowiedzialne za odczyt danych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mechanizm poruszający ramieniem lasera pozwala na podążanie lasera wzdłuż ścieżki z danymi. Silnik krokowy, użyty do napędzania ramienia umożliwia wykonywanie bardzo małych ruchów lasera. </a:t>
            </a:r>
          </a:p>
        </p:txBody>
      </p:sp>
      <p:pic>
        <p:nvPicPr>
          <p:cNvPr id="4099" name="Picture 3" descr="Budowa i zasada działania napędu optycznego CD/DVD/HD-DVD/Blu-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20" y="4198669"/>
            <a:ext cx="4318687" cy="26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8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zsp5.krosno.pl/konkurswww/2011/dobrowolskiml/images/schemat_CDR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10" y="0"/>
            <a:ext cx="4906656" cy="67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7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88640"/>
            <a:ext cx="40324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ebuchet MS" panose="020B0603020202020204" pitchFamily="34" charset="0"/>
              </a:rPr>
              <a:t>Głównym zadaniem napędu jest skupienie strumienia lasera na ścieżce danych na płycie. Wiązka lasera przechodzi przez </a:t>
            </a:r>
            <a:r>
              <a:rPr lang="pl-PL" sz="2000" dirty="0" err="1">
                <a:latin typeface="Trebuchet MS" panose="020B0603020202020204" pitchFamily="34" charset="0"/>
              </a:rPr>
              <a:t>poliwęglową</a:t>
            </a:r>
            <a:r>
              <a:rPr lang="pl-PL" sz="2000" dirty="0">
                <a:latin typeface="Trebuchet MS" panose="020B0603020202020204" pitchFamily="34" charset="0"/>
              </a:rPr>
              <a:t> warstwę płyty i odbija się od następnej, aluminiowej warstwy, po czym trafia na detektor, który wykrywa zmiany w świetle. Zagłębienia na płycie inaczej odbijają promień lasera niż płaskie powierzchnie bez zagłębień, toteż detektor może jednoznacznie stwierdzić czy na płycie w danym miejscu znajduje się zagłębienie, czy też nie. Każde zagłębienie interpretowane jest jako 1, zaś brak zagłębienia jako 0. Kolejno odczytane pity tworzą bajty danych, przekształcane w pliki lub muzykę.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pic>
        <p:nvPicPr>
          <p:cNvPr id="3" name="Picture 2" descr="http://edu.pjwstk.edu.pl/wyklady/wspmu2/scb/a4/soc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4664"/>
            <a:ext cx="537363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43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638</Words>
  <Application>Microsoft Office PowerPoint</Application>
  <PresentationFormat>Pokaz na ekranie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Uczen</dc:creator>
  <cp:lastModifiedBy>Uczen</cp:lastModifiedBy>
  <cp:revision>10</cp:revision>
  <dcterms:created xsi:type="dcterms:W3CDTF">2016-12-08T06:28:43Z</dcterms:created>
  <dcterms:modified xsi:type="dcterms:W3CDTF">2016-12-08T07:44:41Z</dcterms:modified>
</cp:coreProperties>
</file>