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9" r:id="rId5"/>
    <p:sldId id="271" r:id="rId6"/>
    <p:sldId id="272" r:id="rId7"/>
    <p:sldId id="281" r:id="rId8"/>
    <p:sldId id="273" r:id="rId9"/>
    <p:sldId id="258" r:id="rId10"/>
    <p:sldId id="274" r:id="rId11"/>
    <p:sldId id="260" r:id="rId12"/>
    <p:sldId id="276" r:id="rId13"/>
    <p:sldId id="261" r:id="rId14"/>
    <p:sldId id="277" r:id="rId15"/>
    <p:sldId id="263" r:id="rId16"/>
    <p:sldId id="287" r:id="rId17"/>
    <p:sldId id="262" r:id="rId18"/>
    <p:sldId id="264" r:id="rId19"/>
    <p:sldId id="275" r:id="rId20"/>
    <p:sldId id="279" r:id="rId21"/>
    <p:sldId id="280" r:id="rId22"/>
    <p:sldId id="278" r:id="rId23"/>
    <p:sldId id="288" r:id="rId24"/>
    <p:sldId id="282" r:id="rId25"/>
    <p:sldId id="269" r:id="rId26"/>
    <p:sldId id="283" r:id="rId27"/>
    <p:sldId id="284" r:id="rId28"/>
    <p:sldId id="285" r:id="rId29"/>
    <p:sldId id="286" r:id="rId30"/>
    <p:sldId id="265"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2" autoAdjust="0"/>
    <p:restoredTop sz="94660"/>
  </p:normalViewPr>
  <p:slideViewPr>
    <p:cSldViewPr>
      <p:cViewPr varScale="1">
        <p:scale>
          <a:sx n="68" d="100"/>
          <a:sy n="68" d="100"/>
        </p:scale>
        <p:origin x="4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29ADE54-812E-4F9F-83E7-740566DE757A}" type="datetimeFigureOut">
              <a:rPr lang="pl-PL" smtClean="0"/>
              <a:t>2016-11-17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4001120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29ADE54-812E-4F9F-83E7-740566DE757A}" type="datetimeFigureOut">
              <a:rPr lang="pl-PL" smtClean="0"/>
              <a:t>2016-11-17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3869364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29ADE54-812E-4F9F-83E7-740566DE757A}" type="datetimeFigureOut">
              <a:rPr lang="pl-PL" smtClean="0"/>
              <a:t>2016-11-17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730063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29ADE54-812E-4F9F-83E7-740566DE757A}" type="datetimeFigureOut">
              <a:rPr lang="pl-PL" smtClean="0"/>
              <a:t>2016-11-17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2347246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29ADE54-812E-4F9F-83E7-740566DE757A}" type="datetimeFigureOut">
              <a:rPr lang="pl-PL" smtClean="0"/>
              <a:t>2016-11-17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988836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529ADE54-812E-4F9F-83E7-740566DE757A}" type="datetimeFigureOut">
              <a:rPr lang="pl-PL" smtClean="0"/>
              <a:t>2016-11-17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3896809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529ADE54-812E-4F9F-83E7-740566DE757A}" type="datetimeFigureOut">
              <a:rPr lang="pl-PL" smtClean="0"/>
              <a:t>2016-11-17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2201025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529ADE54-812E-4F9F-83E7-740566DE757A}" type="datetimeFigureOut">
              <a:rPr lang="pl-PL" smtClean="0"/>
              <a:t>2016-11-17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147148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29ADE54-812E-4F9F-83E7-740566DE757A}" type="datetimeFigureOut">
              <a:rPr lang="pl-PL" smtClean="0"/>
              <a:t>2016-11-17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2356019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29ADE54-812E-4F9F-83E7-740566DE757A}" type="datetimeFigureOut">
              <a:rPr lang="pl-PL" smtClean="0"/>
              <a:t>2016-11-17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398796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529ADE54-812E-4F9F-83E7-740566DE757A}" type="datetimeFigureOut">
              <a:rPr lang="pl-PL" smtClean="0"/>
              <a:t>2016-11-17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2EACAF3-C209-47EA-942A-0BB94E91B6B7}" type="slidenum">
              <a:rPr lang="pl-PL" smtClean="0"/>
              <a:t>‹#›</a:t>
            </a:fld>
            <a:endParaRPr lang="pl-PL"/>
          </a:p>
        </p:txBody>
      </p:sp>
    </p:spTree>
    <p:extLst>
      <p:ext uri="{BB962C8B-B14F-4D97-AF65-F5344CB8AC3E}">
        <p14:creationId xmlns:p14="http://schemas.microsoft.com/office/powerpoint/2010/main" val="3646317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ADE54-812E-4F9F-83E7-740566DE757A}" type="datetimeFigureOut">
              <a:rPr lang="pl-PL" smtClean="0"/>
              <a:t>2016-11-17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ACAF3-C209-47EA-942A-0BB94E91B6B7}" type="slidenum">
              <a:rPr lang="pl-PL" smtClean="0"/>
              <a:t>‹#›</a:t>
            </a:fld>
            <a:endParaRPr lang="pl-PL"/>
          </a:p>
        </p:txBody>
      </p:sp>
    </p:spTree>
    <p:extLst>
      <p:ext uri="{BB962C8B-B14F-4D97-AF65-F5344CB8AC3E}">
        <p14:creationId xmlns:p14="http://schemas.microsoft.com/office/powerpoint/2010/main" val="280861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116632" y="764704"/>
            <a:ext cx="7772400" cy="1470025"/>
          </a:xfrm>
          <a:scene3d>
            <a:camera prst="orthographicFront">
              <a:rot lat="0" lon="20699983" rev="0"/>
            </a:camera>
            <a:lightRig rig="threePt" dir="t"/>
          </a:scene3d>
        </p:spPr>
        <p:txBody>
          <a:bodyPr>
            <a:normAutofit/>
          </a:bodyPr>
          <a:lstStyle/>
          <a:p>
            <a:r>
              <a:rPr lang="pl-PL" sz="3600" dirty="0">
                <a:latin typeface="Humnst777 Lt BT" panose="020B0402030504020204" pitchFamily="34" charset="0"/>
              </a:rPr>
              <a:t>Monitory komputerowe</a:t>
            </a:r>
          </a:p>
        </p:txBody>
      </p:sp>
      <p:sp>
        <p:nvSpPr>
          <p:cNvPr id="4" name="pole tekstowe 3"/>
          <p:cNvSpPr txBox="1"/>
          <p:nvPr/>
        </p:nvSpPr>
        <p:spPr>
          <a:xfrm>
            <a:off x="3203848" y="3501008"/>
            <a:ext cx="2448272" cy="369332"/>
          </a:xfrm>
          <a:prstGeom prst="rect">
            <a:avLst/>
          </a:prstGeom>
          <a:noFill/>
          <a:scene3d>
            <a:camera prst="orthographicFront">
              <a:rot lat="0" lon="20699996" rev="0"/>
            </a:camera>
            <a:lightRig rig="threePt" dir="t"/>
          </a:scene3d>
        </p:spPr>
        <p:txBody>
          <a:bodyPr wrap="square" rtlCol="0">
            <a:spAutoFit/>
          </a:bodyPr>
          <a:lstStyle/>
          <a:p>
            <a:r>
              <a:rPr lang="pl-PL" dirty="0"/>
              <a:t>Mikołaj Lemański</a:t>
            </a:r>
          </a:p>
        </p:txBody>
      </p:sp>
    </p:spTree>
    <p:extLst>
      <p:ext uri="{BB962C8B-B14F-4D97-AF65-F5344CB8AC3E}">
        <p14:creationId xmlns:p14="http://schemas.microsoft.com/office/powerpoint/2010/main" val="1324226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08730" y="116632"/>
            <a:ext cx="5940152" cy="830997"/>
          </a:xfrm>
          <a:prstGeom prst="rect">
            <a:avLst/>
          </a:prstGeom>
          <a:noFill/>
        </p:spPr>
        <p:txBody>
          <a:bodyPr wrap="square" rtlCol="0">
            <a:spAutoFit/>
          </a:bodyPr>
          <a:lstStyle/>
          <a:p>
            <a:pPr algn="ctr"/>
            <a:r>
              <a:rPr lang="pl-PL" sz="4800" b="1" dirty="0"/>
              <a:t>Monitory CRT</a:t>
            </a:r>
            <a:endParaRPr lang="uk-UA" sz="4800" b="1" dirty="0"/>
          </a:p>
        </p:txBody>
      </p:sp>
      <p:pic>
        <p:nvPicPr>
          <p:cNvPr id="8194" name="Picture 2" descr="http://3dvision-blog.com/wp-content/uploads/2012/02/samsung-crt-moni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730" y="1196752"/>
            <a:ext cx="5950421" cy="5407122"/>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107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915816" y="295838"/>
            <a:ext cx="3816424" cy="523220"/>
          </a:xfrm>
          <a:prstGeom prst="rect">
            <a:avLst/>
          </a:prstGeom>
          <a:noFill/>
        </p:spPr>
        <p:txBody>
          <a:bodyPr wrap="square" rtlCol="0">
            <a:spAutoFit/>
          </a:bodyPr>
          <a:lstStyle/>
          <a:p>
            <a:pPr algn="ctr"/>
            <a:r>
              <a:rPr lang="pl-PL" sz="2800" b="1" dirty="0"/>
              <a:t>Budowa monitora CRT</a:t>
            </a:r>
          </a:p>
        </p:txBody>
      </p:sp>
      <p:pic>
        <p:nvPicPr>
          <p:cNvPr id="5122" name="Picture 2" descr="http://zeszyt.olo.ovh/wp-content/uploads/2013/05/utk-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86653"/>
            <a:ext cx="8781094" cy="453650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683" t="18198" r="12712" b="11866"/>
          <a:stretch/>
        </p:blipFill>
        <p:spPr bwMode="auto">
          <a:xfrm>
            <a:off x="106916" y="1086653"/>
            <a:ext cx="8926285" cy="5115943"/>
          </a:xfrm>
          <a:prstGeom prst="rect">
            <a:avLst/>
          </a:prstGeom>
          <a:noFill/>
          <a:ln>
            <a:noFill/>
          </a:ln>
          <a:effectLst>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074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260648"/>
            <a:ext cx="4572000" cy="2554545"/>
          </a:xfrm>
          <a:prstGeom prst="rect">
            <a:avLst/>
          </a:prstGeom>
        </p:spPr>
        <p:txBody>
          <a:bodyPr>
            <a:spAutoFit/>
          </a:bodyPr>
          <a:lstStyle/>
          <a:p>
            <a:r>
              <a:rPr lang="pl-PL" sz="2000" b="1" dirty="0"/>
              <a:t>CRT</a:t>
            </a:r>
            <a:r>
              <a:rPr lang="pl-PL" sz="2000" dirty="0"/>
              <a:t> (ang. </a:t>
            </a:r>
            <a:r>
              <a:rPr lang="pl-PL" sz="2000" dirty="0" err="1"/>
              <a:t>Cathode</a:t>
            </a:r>
            <a:r>
              <a:rPr lang="pl-PL" sz="2000" dirty="0"/>
              <a:t>-Ray </a:t>
            </a:r>
            <a:r>
              <a:rPr lang="pl-PL" sz="2000" dirty="0" err="1"/>
              <a:t>Tube</a:t>
            </a:r>
            <a:r>
              <a:rPr lang="pl-PL" sz="2000" dirty="0"/>
              <a:t>) –ekran oparty jest na kineskopie. Do wyświetlania obrazu używa się wiązki elektronów wystrzeliwanej z działa elektronowego (najczęściej katoda), która odchylana magnetycznie (przy pomocy płytek odchylania poziomego i pionowego) pada na luminofor, powodując jego świecenie.</a:t>
            </a:r>
            <a:endParaRPr lang="uk-UA" sz="2000" dirty="0"/>
          </a:p>
        </p:txBody>
      </p:sp>
      <p:pic>
        <p:nvPicPr>
          <p:cNvPr id="3" name="Obraz 2"/>
          <p:cNvPicPr>
            <a:picLocks noChangeAspect="1"/>
          </p:cNvPicPr>
          <p:nvPr/>
        </p:nvPicPr>
        <p:blipFill rotWithShape="1">
          <a:blip r:embed="rId2"/>
          <a:srcRect l="14175" t="30815" r="22826" b="8957"/>
          <a:stretch/>
        </p:blipFill>
        <p:spPr>
          <a:xfrm>
            <a:off x="323528" y="3284984"/>
            <a:ext cx="5760640" cy="3096345"/>
          </a:xfrm>
          <a:prstGeom prst="rect">
            <a:avLst/>
          </a:prstGeom>
          <a:effectLst>
            <a:softEdge rad="38100"/>
          </a:effectLst>
        </p:spPr>
      </p:pic>
      <p:pic>
        <p:nvPicPr>
          <p:cNvPr id="11266" name="Picture 2" descr="http://3.imimg.com/data3/XQ/AQ/MY-4378639/crt-monitor-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633" y="238766"/>
            <a:ext cx="3096344" cy="309634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1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6460" y="895101"/>
            <a:ext cx="5121794" cy="5940088"/>
          </a:xfrm>
          <a:prstGeom prst="rect">
            <a:avLst/>
          </a:prstGeom>
        </p:spPr>
        <p:txBody>
          <a:bodyPr wrap="square">
            <a:spAutoFit/>
          </a:bodyPr>
          <a:lstStyle/>
          <a:p>
            <a:r>
              <a:rPr lang="pl-PL" sz="2000" dirty="0"/>
              <a:t>Polega na wysyłaniu w kierunku przedniej szyby powleczonej warstwą luminoforu, trzech wiązek elektronów (po jednej dla każdego składowego koloru RGB) za pomocą trzech dział elektronowych umieszczonych w tylnej części próżniowej tuby kineskopu. Wiązki te są kierowane za pomocą silnego pola magnetycznego (cewki odchylające) tak, aby trafiały w odpowiedni obszar na luminoforze. Luminofor jest to świecący pigment - fosfor, materiał mający własności świecenia pod wpływem padającego nań promieniowania. Tworząc obraz wiązki przemiatają ekran wzdłuż pojedynczej poziomej linii, zwanej linią wybierania, od lewej do prawej, rozświetlając punkty luminoforu i powodując ich jaśniejsze bądź ciemniejsze świecenie, w zależności od chwilowego napięcia sterującego działem elektronowym. </a:t>
            </a:r>
          </a:p>
        </p:txBody>
      </p:sp>
      <p:pic>
        <p:nvPicPr>
          <p:cNvPr id="6146" name="Picture 2" descr="http://telewizor.elektroda.net/images/c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314" y="895101"/>
            <a:ext cx="3365924" cy="292304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6148" name="Picture 4" descr="http://obrazki.elektroda.net/65_1214411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314" y="4149080"/>
            <a:ext cx="3365924" cy="252444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 name="Prostokąt 2"/>
          <p:cNvSpPr/>
          <p:nvPr/>
        </p:nvSpPr>
        <p:spPr>
          <a:xfrm>
            <a:off x="296104" y="0"/>
            <a:ext cx="8443134" cy="523220"/>
          </a:xfrm>
          <a:prstGeom prst="rect">
            <a:avLst/>
          </a:prstGeom>
        </p:spPr>
        <p:txBody>
          <a:bodyPr wrap="square">
            <a:spAutoFit/>
          </a:bodyPr>
          <a:lstStyle/>
          <a:p>
            <a:r>
              <a:rPr lang="pl-PL" sz="2800" b="1" dirty="0"/>
              <a:t>Zasada tworzenia obrazu w kolorowym monitorze CRT </a:t>
            </a:r>
            <a:endParaRPr lang="uk-UA" sz="2800" dirty="0"/>
          </a:p>
        </p:txBody>
      </p:sp>
    </p:spTree>
    <p:extLst>
      <p:ext uri="{BB962C8B-B14F-4D97-AF65-F5344CB8AC3E}">
        <p14:creationId xmlns:p14="http://schemas.microsoft.com/office/powerpoint/2010/main" val="503815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2643" y="1271281"/>
            <a:ext cx="8928992" cy="1015663"/>
          </a:xfrm>
          <a:prstGeom prst="rect">
            <a:avLst/>
          </a:prstGeom>
        </p:spPr>
        <p:txBody>
          <a:bodyPr wrap="square">
            <a:spAutoFit/>
          </a:bodyPr>
          <a:lstStyle/>
          <a:p>
            <a:r>
              <a:rPr lang="pl-PL" sz="2000" dirty="0"/>
              <a:t>Przed warstwą luminoforu znajduje się tzw. maska (ang. </a:t>
            </a:r>
            <a:r>
              <a:rPr lang="pl-PL" sz="2000" dirty="0" err="1"/>
              <a:t>shadow</a:t>
            </a:r>
            <a:r>
              <a:rPr lang="pl-PL" sz="2000" dirty="0"/>
              <a:t> </a:t>
            </a:r>
            <a:r>
              <a:rPr lang="pl-PL" sz="2000" dirty="0" err="1"/>
              <a:t>mask</a:t>
            </a:r>
            <a:r>
              <a:rPr lang="pl-PL" sz="2000" dirty="0"/>
              <a:t>), która pełni funkcję filtru dbającego o to, aby elektrony uderzały idealnie w powierzchnię wyznaczonych pól luminoforu (</a:t>
            </a:r>
            <a:r>
              <a:rPr lang="pl-PL" sz="2000" dirty="0" err="1"/>
              <a:t>subpikseli</a:t>
            </a:r>
            <a:r>
              <a:rPr lang="pl-PL" sz="2000" dirty="0"/>
              <a:t>) - co pozytywnie wpływa na jakość obrazu. </a:t>
            </a:r>
            <a:endParaRPr lang="uk-UA" sz="2000" dirty="0"/>
          </a:p>
        </p:txBody>
      </p:sp>
      <p:pic>
        <p:nvPicPr>
          <p:cNvPr id="3" name="Obraz 2"/>
          <p:cNvPicPr>
            <a:picLocks noChangeAspect="1"/>
          </p:cNvPicPr>
          <p:nvPr/>
        </p:nvPicPr>
        <p:blipFill rotWithShape="1">
          <a:blip r:embed="rId2"/>
          <a:srcRect l="20476" t="35016" r="14951" b="14560"/>
          <a:stretch/>
        </p:blipFill>
        <p:spPr>
          <a:xfrm>
            <a:off x="467544" y="2780928"/>
            <a:ext cx="8364926" cy="3672408"/>
          </a:xfrm>
          <a:prstGeom prst="rect">
            <a:avLst/>
          </a:prstGeom>
          <a:effectLst>
            <a:softEdge rad="38100"/>
          </a:effectLst>
        </p:spPr>
      </p:pic>
      <p:sp>
        <p:nvSpPr>
          <p:cNvPr id="4" name="pole tekstowe 3"/>
          <p:cNvSpPr txBox="1"/>
          <p:nvPr/>
        </p:nvSpPr>
        <p:spPr>
          <a:xfrm>
            <a:off x="4144080" y="188640"/>
            <a:ext cx="1086119" cy="523220"/>
          </a:xfrm>
          <a:prstGeom prst="rect">
            <a:avLst/>
          </a:prstGeom>
          <a:noFill/>
        </p:spPr>
        <p:txBody>
          <a:bodyPr wrap="square" rtlCol="0">
            <a:spAutoFit/>
          </a:bodyPr>
          <a:lstStyle/>
          <a:p>
            <a:r>
              <a:rPr lang="pl-PL" sz="2800" b="1" dirty="0"/>
              <a:t>Maski</a:t>
            </a:r>
            <a:endParaRPr lang="uk-UA" sz="2800" b="1" dirty="0"/>
          </a:p>
        </p:txBody>
      </p:sp>
    </p:spTree>
    <p:extLst>
      <p:ext uri="{BB962C8B-B14F-4D97-AF65-F5344CB8AC3E}">
        <p14:creationId xmlns:p14="http://schemas.microsoft.com/office/powerpoint/2010/main" val="2153158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307326014"/>
              </p:ext>
            </p:extLst>
          </p:nvPr>
        </p:nvGraphicFramePr>
        <p:xfrm>
          <a:off x="0" y="4440936"/>
          <a:ext cx="9144000" cy="238355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277670515"/>
                    </a:ext>
                  </a:extLst>
                </a:gridCol>
                <a:gridCol w="4572000">
                  <a:extLst>
                    <a:ext uri="{9D8B030D-6E8A-4147-A177-3AD203B41FA5}">
                      <a16:colId xmlns:a16="http://schemas.microsoft.com/office/drawing/2014/main" val="896882014"/>
                    </a:ext>
                  </a:extLst>
                </a:gridCol>
              </a:tblGrid>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a:t>Częstotliwość pozioma</a:t>
                      </a:r>
                    </a:p>
                    <a:p>
                      <a:pPr algn="ctr"/>
                      <a:endParaRPr lang="uk-UA" dirty="0">
                        <a:solidFill>
                          <a:schemeClr val="tx1"/>
                        </a:solidFill>
                      </a:endParaRPr>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dirty="0"/>
                        <a:t>Częstotliwość pionowa</a:t>
                      </a:r>
                    </a:p>
                    <a:p>
                      <a:endParaRPr lang="uk-UA" dirty="0"/>
                    </a:p>
                  </a:txBody>
                  <a:tcPr>
                    <a:solidFill>
                      <a:srgbClr val="C00000"/>
                    </a:solidFill>
                  </a:tcPr>
                </a:tc>
                <a:extLst>
                  <a:ext uri="{0D108BD9-81ED-4DB2-BD59-A6C34878D82A}">
                    <a16:rowId xmlns:a16="http://schemas.microsoft.com/office/drawing/2014/main" val="2304864792"/>
                  </a:ext>
                </a:extLst>
              </a:tr>
              <a:tr h="1652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Częstotliwość z jaką monitor rysuje pojedynczą linię obrazu, mierzona w kilohercach [kHz]</a:t>
                      </a:r>
                    </a:p>
                    <a:p>
                      <a:endParaRPr lang="uk-UA" sz="2000" dirty="0"/>
                    </a:p>
                  </a:txBody>
                  <a:tcP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Ilość obrazów wyświetlanych na ekranie monitora w ciągu jednej sekundy, wyrażana w hercach (</a:t>
                      </a:r>
                      <a:r>
                        <a:rPr lang="pl-PL" sz="2000" dirty="0" err="1"/>
                        <a:t>Hz</a:t>
                      </a:r>
                      <a:r>
                        <a:rPr lang="pl-PL" sz="2000" dirty="0"/>
                        <a:t>).</a:t>
                      </a:r>
                    </a:p>
                    <a:p>
                      <a:endParaRPr lang="uk-UA" sz="2000" dirty="0"/>
                    </a:p>
                  </a:txBody>
                  <a:tcPr>
                    <a:solidFill>
                      <a:schemeClr val="bg1">
                        <a:lumMod val="65000"/>
                      </a:schemeClr>
                    </a:solidFill>
                  </a:tcPr>
                </a:tc>
                <a:extLst>
                  <a:ext uri="{0D108BD9-81ED-4DB2-BD59-A6C34878D82A}">
                    <a16:rowId xmlns:a16="http://schemas.microsoft.com/office/drawing/2014/main" val="1790105202"/>
                  </a:ext>
                </a:extLst>
              </a:tr>
            </a:tbl>
          </a:graphicData>
        </a:graphic>
      </p:graphicFrame>
      <p:sp>
        <p:nvSpPr>
          <p:cNvPr id="7" name="Prostokąt 6"/>
          <p:cNvSpPr/>
          <p:nvPr/>
        </p:nvSpPr>
        <p:spPr>
          <a:xfrm>
            <a:off x="0" y="29134"/>
            <a:ext cx="5436096" cy="400110"/>
          </a:xfrm>
          <a:prstGeom prst="rect">
            <a:avLst/>
          </a:prstGeom>
        </p:spPr>
        <p:txBody>
          <a:bodyPr wrap="square">
            <a:spAutoFit/>
          </a:bodyPr>
          <a:lstStyle/>
          <a:p>
            <a:endParaRPr lang="pl-PL" sz="2000" dirty="0"/>
          </a:p>
        </p:txBody>
      </p:sp>
      <p:sp>
        <p:nvSpPr>
          <p:cNvPr id="8" name="Prostokąt 7"/>
          <p:cNvSpPr/>
          <p:nvPr/>
        </p:nvSpPr>
        <p:spPr>
          <a:xfrm>
            <a:off x="125760" y="993755"/>
            <a:ext cx="5184576" cy="3477875"/>
          </a:xfrm>
          <a:prstGeom prst="rect">
            <a:avLst/>
          </a:prstGeom>
        </p:spPr>
        <p:txBody>
          <a:bodyPr wrap="square">
            <a:spAutoFit/>
          </a:bodyPr>
          <a:lstStyle/>
          <a:p>
            <a:r>
              <a:rPr lang="pl-PL" sz="2000" dirty="0"/>
              <a:t>Po narysowaniu linii obrazu i osiągnięciu prawego brzegu ekranu wiązki są chwilowo wygaszane, po czym cewki odchylające kierują je na początek następnej linii ku dołowi ekranu i proces następuje od nowa, aż do zapełnienia całego ekranu linia po linii. Gdy cały ekran się zapełni, wiązki znowu zostają wygaszone, po czym cały cykl rysowania obrazu zaczyna się od nowa od góry ekranu (od pierwszej linii). Operacja ta jest powtarzana z częstotliwością zależną od monitora.</a:t>
            </a:r>
          </a:p>
        </p:txBody>
      </p:sp>
      <p:sp>
        <p:nvSpPr>
          <p:cNvPr id="9" name="pole tekstowe 8"/>
          <p:cNvSpPr txBox="1"/>
          <p:nvPr/>
        </p:nvSpPr>
        <p:spPr>
          <a:xfrm>
            <a:off x="2555776" y="229189"/>
            <a:ext cx="4104456" cy="523220"/>
          </a:xfrm>
          <a:prstGeom prst="rect">
            <a:avLst/>
          </a:prstGeom>
          <a:noFill/>
        </p:spPr>
        <p:txBody>
          <a:bodyPr wrap="square" rtlCol="0">
            <a:spAutoFit/>
          </a:bodyPr>
          <a:lstStyle/>
          <a:p>
            <a:pPr algn="ctr"/>
            <a:r>
              <a:rPr lang="pl-PL" sz="2800" b="1" dirty="0"/>
              <a:t>Częstotliwość</a:t>
            </a:r>
            <a:endParaRPr lang="uk-UA" sz="2800" b="1" dirty="0"/>
          </a:p>
        </p:txBody>
      </p:sp>
      <p:pic>
        <p:nvPicPr>
          <p:cNvPr id="7170" name="Picture 2" descr="http://st2.depositphotos.com/3199097/5637/v/450/depositphotos_56376295-Television-tv-screen-white-no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849" y="1003703"/>
            <a:ext cx="3926151" cy="218119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09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20076" t="16384" r="12201" b="16384"/>
          <a:stretch/>
        </p:blipFill>
        <p:spPr>
          <a:xfrm>
            <a:off x="251520" y="1844824"/>
            <a:ext cx="8643960" cy="4824536"/>
          </a:xfrm>
          <a:prstGeom prst="rect">
            <a:avLst/>
          </a:prstGeom>
          <a:effectLst>
            <a:softEdge rad="38100"/>
          </a:effectLst>
        </p:spPr>
      </p:pic>
      <p:sp>
        <p:nvSpPr>
          <p:cNvPr id="3" name="pole tekstowe 2"/>
          <p:cNvSpPr txBox="1"/>
          <p:nvPr/>
        </p:nvSpPr>
        <p:spPr>
          <a:xfrm>
            <a:off x="467544" y="404664"/>
            <a:ext cx="8568952" cy="523220"/>
          </a:xfrm>
          <a:prstGeom prst="rect">
            <a:avLst/>
          </a:prstGeom>
          <a:noFill/>
        </p:spPr>
        <p:txBody>
          <a:bodyPr wrap="square" rtlCol="0">
            <a:spAutoFit/>
          </a:bodyPr>
          <a:lstStyle/>
          <a:p>
            <a:r>
              <a:rPr lang="pl-PL" sz="2800" b="1" dirty="0"/>
              <a:t>Zniekształcenia geometrii obrazu w monitorach CRT</a:t>
            </a:r>
            <a:endParaRPr lang="uk-UA" sz="2800" b="1" dirty="0"/>
          </a:p>
        </p:txBody>
      </p:sp>
    </p:spTree>
    <p:extLst>
      <p:ext uri="{BB962C8B-B14F-4D97-AF65-F5344CB8AC3E}">
        <p14:creationId xmlns:p14="http://schemas.microsoft.com/office/powerpoint/2010/main" val="2461770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60029" y="0"/>
            <a:ext cx="6912768" cy="523220"/>
          </a:xfrm>
          <a:prstGeom prst="rect">
            <a:avLst/>
          </a:prstGeom>
          <a:noFill/>
        </p:spPr>
        <p:txBody>
          <a:bodyPr wrap="square" rtlCol="0">
            <a:spAutoFit/>
          </a:bodyPr>
          <a:lstStyle/>
          <a:p>
            <a:pPr algn="ctr"/>
            <a:r>
              <a:rPr lang="pl-PL" sz="2800" b="1" dirty="0"/>
              <a:t>Zestawienie zalet i wad monitora CRT</a:t>
            </a:r>
            <a:endParaRPr lang="uk-UA" sz="2800" b="1" dirty="0"/>
          </a:p>
        </p:txBody>
      </p:sp>
      <p:graphicFrame>
        <p:nvGraphicFramePr>
          <p:cNvPr id="3" name="Tabela 2"/>
          <p:cNvGraphicFramePr>
            <a:graphicFrameLocks noGrp="1"/>
          </p:cNvGraphicFramePr>
          <p:nvPr>
            <p:extLst>
              <p:ext uri="{D42A27DB-BD31-4B8C-83A1-F6EECF244321}">
                <p14:modId xmlns:p14="http://schemas.microsoft.com/office/powerpoint/2010/main" val="760906268"/>
              </p:ext>
            </p:extLst>
          </p:nvPr>
        </p:nvGraphicFramePr>
        <p:xfrm>
          <a:off x="0" y="783867"/>
          <a:ext cx="9144000" cy="607413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4135584715"/>
                    </a:ext>
                  </a:extLst>
                </a:gridCol>
                <a:gridCol w="4572000">
                  <a:extLst>
                    <a:ext uri="{9D8B030D-6E8A-4147-A177-3AD203B41FA5}">
                      <a16:colId xmlns:a16="http://schemas.microsoft.com/office/drawing/2014/main" val="3724388287"/>
                    </a:ext>
                  </a:extLst>
                </a:gridCol>
              </a:tblGrid>
              <a:tr h="691822">
                <a:tc>
                  <a:txBody>
                    <a:bodyPr/>
                    <a:lstStyle/>
                    <a:p>
                      <a:pPr algn="ctr"/>
                      <a:r>
                        <a:rPr lang="pl-PL" sz="2400" dirty="0"/>
                        <a:t>Zalety CRT</a:t>
                      </a:r>
                      <a:endParaRPr lang="uk-UA" sz="2400" dirty="0"/>
                    </a:p>
                  </a:txBody>
                  <a:tcPr>
                    <a:solidFill>
                      <a:srgbClr val="C00000"/>
                    </a:solidFill>
                  </a:tcPr>
                </a:tc>
                <a:tc>
                  <a:txBody>
                    <a:bodyPr/>
                    <a:lstStyle/>
                    <a:p>
                      <a:pPr algn="ctr"/>
                      <a:r>
                        <a:rPr lang="pl-PL" sz="2400" dirty="0"/>
                        <a:t>Wady CRT</a:t>
                      </a:r>
                      <a:endParaRPr lang="uk-UA" sz="2400" dirty="0"/>
                    </a:p>
                  </a:txBody>
                  <a:tcPr>
                    <a:solidFill>
                      <a:srgbClr val="C00000"/>
                    </a:solidFill>
                  </a:tcPr>
                </a:tc>
                <a:extLst>
                  <a:ext uri="{0D108BD9-81ED-4DB2-BD59-A6C34878D82A}">
                    <a16:rowId xmlns:a16="http://schemas.microsoft.com/office/drawing/2014/main" val="1241322203"/>
                  </a:ext>
                </a:extLst>
              </a:tr>
              <a:tr h="682304">
                <a:tc>
                  <a:txBody>
                    <a:bodyPr/>
                    <a:lstStyle/>
                    <a:p>
                      <a:r>
                        <a:rPr lang="pl-PL" sz="2000" dirty="0"/>
                        <a:t>Wierna reprodukcja barw</a:t>
                      </a:r>
                      <a:endParaRPr lang="uk-UA" sz="2000" dirty="0"/>
                    </a:p>
                  </a:txBody>
                  <a:tcPr>
                    <a:solidFill>
                      <a:schemeClr val="bg1">
                        <a:lumMod val="65000"/>
                      </a:schemeClr>
                    </a:solidFill>
                  </a:tcPr>
                </a:tc>
                <a:tc>
                  <a:txBody>
                    <a:bodyPr/>
                    <a:lstStyle/>
                    <a:p>
                      <a:r>
                        <a:rPr lang="pl-PL" sz="2000" dirty="0"/>
                        <a:t>Duże rozmiary</a:t>
                      </a:r>
                      <a:endParaRPr lang="uk-UA" sz="2000" dirty="0"/>
                    </a:p>
                  </a:txBody>
                  <a:tcPr>
                    <a:solidFill>
                      <a:schemeClr val="bg1">
                        <a:lumMod val="65000"/>
                      </a:schemeClr>
                    </a:solidFill>
                  </a:tcPr>
                </a:tc>
                <a:extLst>
                  <a:ext uri="{0D108BD9-81ED-4DB2-BD59-A6C34878D82A}">
                    <a16:rowId xmlns:a16="http://schemas.microsoft.com/office/drawing/2014/main" val="2790788916"/>
                  </a:ext>
                </a:extLst>
              </a:tr>
              <a:tr h="753379">
                <a:tc>
                  <a:txBody>
                    <a:bodyPr/>
                    <a:lstStyle/>
                    <a:p>
                      <a:r>
                        <a:rPr lang="pl-PL" sz="2000" dirty="0"/>
                        <a:t>Prawidłowy poziom czerni</a:t>
                      </a:r>
                      <a:endParaRPr lang="uk-UA" sz="2000" dirty="0"/>
                    </a:p>
                  </a:txBody>
                  <a:tcPr>
                    <a:solidFill>
                      <a:schemeClr val="bg1">
                        <a:lumMod val="65000"/>
                      </a:schemeClr>
                    </a:solidFill>
                  </a:tcPr>
                </a:tc>
                <a:tc>
                  <a:txBody>
                    <a:bodyPr/>
                    <a:lstStyle/>
                    <a:p>
                      <a:r>
                        <a:rPr lang="pl-PL" sz="2000" dirty="0"/>
                        <a:t>Efekt migotania</a:t>
                      </a:r>
                      <a:endParaRPr lang="uk-UA" sz="2000" dirty="0"/>
                    </a:p>
                  </a:txBody>
                  <a:tcPr>
                    <a:solidFill>
                      <a:schemeClr val="bg1">
                        <a:lumMod val="65000"/>
                      </a:schemeClr>
                    </a:solidFill>
                  </a:tcPr>
                </a:tc>
                <a:extLst>
                  <a:ext uri="{0D108BD9-81ED-4DB2-BD59-A6C34878D82A}">
                    <a16:rowId xmlns:a16="http://schemas.microsoft.com/office/drawing/2014/main" val="3326834251"/>
                  </a:ext>
                </a:extLst>
              </a:tr>
              <a:tr h="1210687">
                <a:tc>
                  <a:txBody>
                    <a:bodyPr/>
                    <a:lstStyle/>
                    <a:p>
                      <a:r>
                        <a:rPr lang="pl-PL" sz="2000" dirty="0"/>
                        <a:t>Szeroki kąt widzenia</a:t>
                      </a:r>
                      <a:endParaRPr lang="uk-UA" sz="2000" dirty="0"/>
                    </a:p>
                  </a:txBody>
                  <a:tcPr>
                    <a:solidFill>
                      <a:schemeClr val="bg1">
                        <a:lumMod val="65000"/>
                      </a:schemeClr>
                    </a:solidFill>
                  </a:tcPr>
                </a:tc>
                <a:tc>
                  <a:txBody>
                    <a:bodyPr/>
                    <a:lstStyle/>
                    <a:p>
                      <a:r>
                        <a:rPr lang="pl-PL" sz="2000" dirty="0"/>
                        <a:t>Nagrzewanie się do znacznych temperatur</a:t>
                      </a:r>
                      <a:endParaRPr lang="uk-UA" sz="2000" dirty="0"/>
                    </a:p>
                  </a:txBody>
                  <a:tcPr>
                    <a:solidFill>
                      <a:schemeClr val="bg1">
                        <a:lumMod val="65000"/>
                      </a:schemeClr>
                    </a:solidFill>
                  </a:tcPr>
                </a:tc>
                <a:extLst>
                  <a:ext uri="{0D108BD9-81ED-4DB2-BD59-A6C34878D82A}">
                    <a16:rowId xmlns:a16="http://schemas.microsoft.com/office/drawing/2014/main" val="199992994"/>
                  </a:ext>
                </a:extLst>
              </a:tr>
              <a:tr h="753381">
                <a:tc>
                  <a:txBody>
                    <a:bodyPr/>
                    <a:lstStyle/>
                    <a:p>
                      <a:r>
                        <a:rPr lang="pl-PL" sz="2000" dirty="0"/>
                        <a:t>Wysoki kontrast</a:t>
                      </a:r>
                      <a:endParaRPr lang="uk-UA" sz="2000" dirty="0"/>
                    </a:p>
                  </a:txBody>
                  <a:tcPr>
                    <a:solidFill>
                      <a:schemeClr val="bg1">
                        <a:lumMod val="65000"/>
                      </a:schemeClr>
                    </a:solidFill>
                  </a:tcPr>
                </a:tc>
                <a:tc>
                  <a:txBody>
                    <a:bodyPr/>
                    <a:lstStyle/>
                    <a:p>
                      <a:r>
                        <a:rPr lang="pl-PL" sz="2000" dirty="0"/>
                        <a:t>Wysokie zużycie energii</a:t>
                      </a:r>
                      <a:endParaRPr lang="uk-UA" sz="2000" dirty="0"/>
                    </a:p>
                  </a:txBody>
                  <a:tcPr>
                    <a:solidFill>
                      <a:schemeClr val="bg1">
                        <a:lumMod val="65000"/>
                      </a:schemeClr>
                    </a:solidFill>
                  </a:tcPr>
                </a:tc>
                <a:extLst>
                  <a:ext uri="{0D108BD9-81ED-4DB2-BD59-A6C34878D82A}">
                    <a16:rowId xmlns:a16="http://schemas.microsoft.com/office/drawing/2014/main" val="2982177906"/>
                  </a:ext>
                </a:extLst>
              </a:tr>
              <a:tr h="1210687">
                <a:tc>
                  <a:txBody>
                    <a:bodyPr/>
                    <a:lstStyle/>
                    <a:p>
                      <a:r>
                        <a:rPr lang="pl-PL" sz="2000" dirty="0"/>
                        <a:t>Doskonałe odwzorowanie scen o dużej dynamice</a:t>
                      </a:r>
                      <a:endParaRPr lang="uk-UA" sz="2000" dirty="0"/>
                    </a:p>
                  </a:txBody>
                  <a:tcPr>
                    <a:solidFill>
                      <a:schemeClr val="bg1">
                        <a:lumMod val="65000"/>
                      </a:schemeClr>
                    </a:solidFill>
                  </a:tcPr>
                </a:tc>
                <a:tc>
                  <a:txBody>
                    <a:bodyPr/>
                    <a:lstStyle/>
                    <a:p>
                      <a:r>
                        <a:rPr lang="pl-PL" sz="2000" dirty="0"/>
                        <a:t>Promieniowanie </a:t>
                      </a:r>
                      <a:endParaRPr lang="uk-UA" sz="2000" dirty="0"/>
                    </a:p>
                  </a:txBody>
                  <a:tcPr>
                    <a:solidFill>
                      <a:schemeClr val="bg1">
                        <a:lumMod val="65000"/>
                      </a:schemeClr>
                    </a:solidFill>
                  </a:tcPr>
                </a:tc>
                <a:extLst>
                  <a:ext uri="{0D108BD9-81ED-4DB2-BD59-A6C34878D82A}">
                    <a16:rowId xmlns:a16="http://schemas.microsoft.com/office/drawing/2014/main" val="1371401412"/>
                  </a:ext>
                </a:extLst>
              </a:tr>
              <a:tr h="771873">
                <a:tc>
                  <a:txBody>
                    <a:bodyPr/>
                    <a:lstStyle/>
                    <a:p>
                      <a:r>
                        <a:rPr lang="pl-PL" sz="2000" dirty="0"/>
                        <a:t>Atrakcyjne cenowo</a:t>
                      </a:r>
                      <a:endParaRPr lang="uk-UA" sz="2000" dirty="0"/>
                    </a:p>
                  </a:txBody>
                  <a:tcPr>
                    <a:solidFill>
                      <a:schemeClr val="bg1">
                        <a:lumMod val="65000"/>
                      </a:schemeClr>
                    </a:solidFill>
                  </a:tcPr>
                </a:tc>
                <a:tc>
                  <a:txBody>
                    <a:bodyPr/>
                    <a:lstStyle/>
                    <a:p>
                      <a:r>
                        <a:rPr lang="pl-PL" sz="2000" dirty="0"/>
                        <a:t>Spora waga</a:t>
                      </a:r>
                      <a:endParaRPr lang="uk-UA" sz="2000" dirty="0"/>
                    </a:p>
                  </a:txBody>
                  <a:tcPr>
                    <a:solidFill>
                      <a:schemeClr val="bg1">
                        <a:lumMod val="65000"/>
                      </a:schemeClr>
                    </a:solidFill>
                  </a:tcPr>
                </a:tc>
                <a:extLst>
                  <a:ext uri="{0D108BD9-81ED-4DB2-BD59-A6C34878D82A}">
                    <a16:rowId xmlns:a16="http://schemas.microsoft.com/office/drawing/2014/main" val="2767904169"/>
                  </a:ext>
                </a:extLst>
              </a:tr>
            </a:tbl>
          </a:graphicData>
        </a:graphic>
      </p:graphicFrame>
    </p:spTree>
    <p:extLst>
      <p:ext uri="{BB962C8B-B14F-4D97-AF65-F5344CB8AC3E}">
        <p14:creationId xmlns:p14="http://schemas.microsoft.com/office/powerpoint/2010/main" val="1941291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771800" y="188640"/>
            <a:ext cx="3816424" cy="769441"/>
          </a:xfrm>
          <a:prstGeom prst="rect">
            <a:avLst/>
          </a:prstGeom>
          <a:noFill/>
        </p:spPr>
        <p:txBody>
          <a:bodyPr wrap="square" rtlCol="0">
            <a:spAutoFit/>
          </a:bodyPr>
          <a:lstStyle/>
          <a:p>
            <a:pPr algn="ctr"/>
            <a:r>
              <a:rPr lang="pl-PL" sz="4400" b="1" dirty="0"/>
              <a:t>Monitory LCD</a:t>
            </a:r>
            <a:endParaRPr lang="uk-UA" sz="4400" b="1" dirty="0"/>
          </a:p>
        </p:txBody>
      </p:sp>
      <p:pic>
        <p:nvPicPr>
          <p:cNvPr id="9218" name="Picture 2" descr="http://3.bp.blogspot.com/-dMO0FwJb7Xs/UNyrq2DQLQI/AAAAAAAAA5I/cykFg5M7S7c/s1600/Sony-bravia-40-inches-on-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416824" cy="487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357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obrazki.elektroda.net/94_1260653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18160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2519772" y="0"/>
            <a:ext cx="4104456" cy="523220"/>
          </a:xfrm>
          <a:prstGeom prst="rect">
            <a:avLst/>
          </a:prstGeom>
          <a:noFill/>
        </p:spPr>
        <p:txBody>
          <a:bodyPr wrap="square" rtlCol="0">
            <a:spAutoFit/>
          </a:bodyPr>
          <a:lstStyle/>
          <a:p>
            <a:pPr algn="ctr"/>
            <a:r>
              <a:rPr lang="pl-PL" sz="2800" b="1" dirty="0"/>
              <a:t>Budowa monitora LCD</a:t>
            </a:r>
            <a:endParaRPr lang="uk-UA" sz="2800" b="1" dirty="0"/>
          </a:p>
        </p:txBody>
      </p:sp>
    </p:spTree>
    <p:extLst>
      <p:ext uri="{BB962C8B-B14F-4D97-AF65-F5344CB8AC3E}">
        <p14:creationId xmlns:p14="http://schemas.microsoft.com/office/powerpoint/2010/main" val="2475505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07504" y="116632"/>
            <a:ext cx="4806280" cy="1938992"/>
          </a:xfrm>
          <a:prstGeom prst="rect">
            <a:avLst/>
          </a:prstGeom>
        </p:spPr>
        <p:txBody>
          <a:bodyPr wrap="square">
            <a:spAutoFit/>
          </a:bodyPr>
          <a:lstStyle/>
          <a:p>
            <a:pPr algn="just"/>
            <a:r>
              <a:rPr lang="pl-PL" sz="2000" b="1" dirty="0"/>
              <a:t>Monitor komputerowy</a:t>
            </a:r>
            <a:r>
              <a:rPr lang="pl-PL" sz="2000" dirty="0"/>
              <a:t> – ogólna nazwa jednego z urządzeń wyjścia do bezpośredniej komunikacji użytkownika z komputerem. Zadaniem monitora jest natychmiastowa wizualizacja wyników działania programów uruchomionych na komputerze.</a:t>
            </a:r>
          </a:p>
        </p:txBody>
      </p:sp>
      <p:pic>
        <p:nvPicPr>
          <p:cNvPr id="2" name="Picture 2" descr="http://1.bp.blogspot.com/-XMSl3iw9fOE/UYwL8dzQVrI/AAAAAAAAIHM/GlBI92kFRGI/s1600/Render+Apple+-+Designer+Con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38998"/>
            <a:ext cx="6346676" cy="634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151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1124744"/>
            <a:ext cx="4572000" cy="2308324"/>
          </a:xfrm>
          <a:prstGeom prst="rect">
            <a:avLst/>
          </a:prstGeom>
        </p:spPr>
        <p:txBody>
          <a:bodyPr>
            <a:spAutoFit/>
          </a:bodyPr>
          <a:lstStyle/>
          <a:p>
            <a:r>
              <a:rPr lang="pl-PL" sz="2400" dirty="0"/>
              <a:t>[1] filtr polaryzacyjny</a:t>
            </a:r>
          </a:p>
          <a:p>
            <a:r>
              <a:rPr lang="pl-PL" sz="2400" dirty="0"/>
              <a:t>[2] szklane podłoże</a:t>
            </a:r>
          </a:p>
          <a:p>
            <a:r>
              <a:rPr lang="pl-PL" sz="2400" dirty="0"/>
              <a:t>[3] przezroczyste elektrody </a:t>
            </a:r>
          </a:p>
          <a:p>
            <a:r>
              <a:rPr lang="pl-PL" sz="2400" dirty="0"/>
              <a:t>[4] warstwa wyrównująca </a:t>
            </a:r>
          </a:p>
          <a:p>
            <a:r>
              <a:rPr lang="pl-PL" sz="2400" dirty="0"/>
              <a:t>[5] ciekłe kryształy </a:t>
            </a:r>
          </a:p>
          <a:p>
            <a:r>
              <a:rPr lang="pl-PL" sz="2400" dirty="0"/>
              <a:t>[6] filtry koloru</a:t>
            </a:r>
            <a:endParaRPr lang="uk-UA" sz="2400" dirty="0"/>
          </a:p>
        </p:txBody>
      </p:sp>
      <p:pic>
        <p:nvPicPr>
          <p:cNvPr id="3" name="Obraz 2"/>
          <p:cNvPicPr>
            <a:picLocks noChangeAspect="1"/>
          </p:cNvPicPr>
          <p:nvPr/>
        </p:nvPicPr>
        <p:blipFill rotWithShape="1">
          <a:blip r:embed="rId2"/>
          <a:srcRect l="43700" t="19185" r="12988" b="12182"/>
          <a:stretch/>
        </p:blipFill>
        <p:spPr>
          <a:xfrm>
            <a:off x="3563888" y="1124744"/>
            <a:ext cx="5582275" cy="4973301"/>
          </a:xfrm>
          <a:prstGeom prst="rect">
            <a:avLst/>
          </a:prstGeom>
          <a:effectLst>
            <a:softEdge rad="76200"/>
          </a:effectLst>
        </p:spPr>
      </p:pic>
      <p:sp>
        <p:nvSpPr>
          <p:cNvPr id="4" name="pole tekstowe 3"/>
          <p:cNvSpPr txBox="1"/>
          <p:nvPr/>
        </p:nvSpPr>
        <p:spPr>
          <a:xfrm>
            <a:off x="2771800" y="19116"/>
            <a:ext cx="3456384" cy="523220"/>
          </a:xfrm>
          <a:prstGeom prst="rect">
            <a:avLst/>
          </a:prstGeom>
          <a:noFill/>
        </p:spPr>
        <p:txBody>
          <a:bodyPr wrap="square" rtlCol="0">
            <a:spAutoFit/>
          </a:bodyPr>
          <a:lstStyle/>
          <a:p>
            <a:r>
              <a:rPr lang="pl-PL" sz="2800" b="1" dirty="0"/>
              <a:t>Warstwy matrycy LCD</a:t>
            </a:r>
            <a:endParaRPr lang="uk-UA" sz="2800" b="1" dirty="0"/>
          </a:p>
        </p:txBody>
      </p:sp>
    </p:spTree>
    <p:extLst>
      <p:ext uri="{BB962C8B-B14F-4D97-AF65-F5344CB8AC3E}">
        <p14:creationId xmlns:p14="http://schemas.microsoft.com/office/powerpoint/2010/main" val="3981298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411760" y="188640"/>
            <a:ext cx="4104456" cy="523220"/>
          </a:xfrm>
          <a:prstGeom prst="rect">
            <a:avLst/>
          </a:prstGeom>
          <a:noFill/>
        </p:spPr>
        <p:txBody>
          <a:bodyPr wrap="square" rtlCol="0">
            <a:spAutoFit/>
          </a:bodyPr>
          <a:lstStyle/>
          <a:p>
            <a:pPr algn="ctr"/>
            <a:r>
              <a:rPr lang="pl-PL" sz="2800" b="1" dirty="0"/>
              <a:t>Podział matryc LCD</a:t>
            </a:r>
            <a:endParaRPr lang="uk-UA" sz="2800" b="1" dirty="0"/>
          </a:p>
        </p:txBody>
      </p:sp>
      <p:graphicFrame>
        <p:nvGraphicFramePr>
          <p:cNvPr id="3" name="Tabela 2"/>
          <p:cNvGraphicFramePr>
            <a:graphicFrameLocks noGrp="1"/>
          </p:cNvGraphicFramePr>
          <p:nvPr>
            <p:extLst>
              <p:ext uri="{D42A27DB-BD31-4B8C-83A1-F6EECF244321}">
                <p14:modId xmlns:p14="http://schemas.microsoft.com/office/powerpoint/2010/main" val="2334188852"/>
              </p:ext>
            </p:extLst>
          </p:nvPr>
        </p:nvGraphicFramePr>
        <p:xfrm>
          <a:off x="0" y="1397000"/>
          <a:ext cx="9144000" cy="2887104"/>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391187547"/>
                    </a:ext>
                  </a:extLst>
                </a:gridCol>
                <a:gridCol w="4572000">
                  <a:extLst>
                    <a:ext uri="{9D8B030D-6E8A-4147-A177-3AD203B41FA5}">
                      <a16:colId xmlns:a16="http://schemas.microsoft.com/office/drawing/2014/main" val="3790420779"/>
                    </a:ext>
                  </a:extLst>
                </a:gridCol>
              </a:tblGrid>
              <a:tr h="457200">
                <a:tc>
                  <a:txBody>
                    <a:bodyPr/>
                    <a:lstStyle/>
                    <a:p>
                      <a:pPr algn="ctr"/>
                      <a:r>
                        <a:rPr lang="pl-PL" sz="2400" dirty="0"/>
                        <a:t>Matryce pasywne</a:t>
                      </a:r>
                      <a:endParaRPr lang="uk-UA" sz="2400" dirty="0"/>
                    </a:p>
                  </a:txBody>
                  <a:tcPr>
                    <a:solidFill>
                      <a:srgbClr val="C00000"/>
                    </a:solidFill>
                  </a:tcPr>
                </a:tc>
                <a:tc>
                  <a:txBody>
                    <a:bodyPr/>
                    <a:lstStyle/>
                    <a:p>
                      <a:pPr algn="ctr"/>
                      <a:r>
                        <a:rPr lang="pl-PL" sz="2400" dirty="0"/>
                        <a:t>Matryce aktywne</a:t>
                      </a:r>
                      <a:endParaRPr lang="uk-UA" sz="2400" dirty="0"/>
                    </a:p>
                  </a:txBody>
                  <a:tcPr>
                    <a:solidFill>
                      <a:srgbClr val="C00000"/>
                    </a:solidFill>
                  </a:tcPr>
                </a:tc>
                <a:extLst>
                  <a:ext uri="{0D108BD9-81ED-4DB2-BD59-A6C34878D82A}">
                    <a16:rowId xmlns:a16="http://schemas.microsoft.com/office/drawing/2014/main" val="1048186410"/>
                  </a:ext>
                </a:extLst>
              </a:tr>
              <a:tr h="2429904">
                <a:tc>
                  <a:txBody>
                    <a:bodyPr/>
                    <a:lstStyle/>
                    <a:p>
                      <a:pPr algn="l"/>
                      <a:r>
                        <a:rPr lang="pl-PL" sz="2000" dirty="0"/>
                        <a:t>Stosowano w początkach technologii LCD - pojedyncze tranzystory sterowały całymi wierszami i kolumnami pikseli. Monitory oparte na matrycach pasywnych smużyły (miały wolny czas reakcji, pojawiały się smugi i cienie) </a:t>
                      </a:r>
                      <a:endParaRPr lang="uk-UA" sz="2000" dirty="0"/>
                    </a:p>
                  </a:txBody>
                  <a:tcPr>
                    <a:solidFill>
                      <a:schemeClr val="bg1">
                        <a:lumMod val="75000"/>
                      </a:schemeClr>
                    </a:solidFill>
                  </a:tcPr>
                </a:tc>
                <a:tc>
                  <a:txBody>
                    <a:bodyPr/>
                    <a:lstStyle/>
                    <a:p>
                      <a:pPr algn="l"/>
                      <a:r>
                        <a:rPr lang="pl-PL" sz="2000" dirty="0"/>
                        <a:t>Każdy </a:t>
                      </a:r>
                      <a:r>
                        <a:rPr lang="pl-PL" sz="2000" dirty="0" err="1"/>
                        <a:t>subpiksel</a:t>
                      </a:r>
                      <a:r>
                        <a:rPr lang="pl-PL" sz="2000" dirty="0"/>
                        <a:t> sterowany jest oddzielnym tranzystorem cienkowarstwowymi (</a:t>
                      </a:r>
                      <a:r>
                        <a:rPr lang="pl-PL" sz="2000" dirty="0" err="1"/>
                        <a:t>ozn</a:t>
                      </a:r>
                      <a:r>
                        <a:rPr lang="pl-PL" sz="2000" dirty="0"/>
                        <a:t>. TFT - </a:t>
                      </a:r>
                      <a:r>
                        <a:rPr lang="pl-PL" sz="2000" dirty="0" err="1"/>
                        <a:t>Thin</a:t>
                      </a:r>
                      <a:r>
                        <a:rPr lang="pl-PL" sz="2000" dirty="0"/>
                        <a:t> Film </a:t>
                      </a:r>
                      <a:r>
                        <a:rPr lang="pl-PL" sz="2000" dirty="0" err="1"/>
                        <a:t>Transistor</a:t>
                      </a:r>
                      <a:r>
                        <a:rPr lang="pl-PL" sz="2000" dirty="0"/>
                        <a:t>)</a:t>
                      </a:r>
                      <a:endParaRPr lang="uk-UA" sz="2000" dirty="0"/>
                    </a:p>
                  </a:txBody>
                  <a:tcPr>
                    <a:solidFill>
                      <a:schemeClr val="bg1">
                        <a:lumMod val="75000"/>
                      </a:schemeClr>
                    </a:solidFill>
                  </a:tcPr>
                </a:tc>
                <a:extLst>
                  <a:ext uri="{0D108BD9-81ED-4DB2-BD59-A6C34878D82A}">
                    <a16:rowId xmlns:a16="http://schemas.microsoft.com/office/drawing/2014/main" val="3165281519"/>
                  </a:ext>
                </a:extLst>
              </a:tr>
            </a:tbl>
          </a:graphicData>
        </a:graphic>
      </p:graphicFrame>
      <p:sp>
        <p:nvSpPr>
          <p:cNvPr id="4" name="Prostokąt 3"/>
          <p:cNvSpPr/>
          <p:nvPr/>
        </p:nvSpPr>
        <p:spPr>
          <a:xfrm>
            <a:off x="4572000" y="4437112"/>
            <a:ext cx="4572000" cy="1631216"/>
          </a:xfrm>
          <a:prstGeom prst="rect">
            <a:avLst/>
          </a:prstGeom>
        </p:spPr>
        <p:txBody>
          <a:bodyPr>
            <a:spAutoFit/>
          </a:bodyPr>
          <a:lstStyle/>
          <a:p>
            <a:r>
              <a:rPr lang="pl-PL" sz="2000" dirty="0"/>
              <a:t>Powstało kilka odmian matryc aktywnych: </a:t>
            </a:r>
          </a:p>
          <a:p>
            <a:r>
              <a:rPr lang="pl-PL" sz="2000" dirty="0"/>
              <a:t>• TN (</a:t>
            </a:r>
            <a:r>
              <a:rPr lang="pl-PL" sz="2000" dirty="0" err="1"/>
              <a:t>Twisted</a:t>
            </a:r>
            <a:r>
              <a:rPr lang="pl-PL" sz="2000" dirty="0"/>
              <a:t> </a:t>
            </a:r>
            <a:r>
              <a:rPr lang="pl-PL" sz="2000" dirty="0" err="1"/>
              <a:t>Nematic</a:t>
            </a:r>
            <a:r>
              <a:rPr lang="pl-PL" sz="2000" dirty="0"/>
              <a:t>) </a:t>
            </a:r>
          </a:p>
          <a:p>
            <a:r>
              <a:rPr lang="pl-PL" sz="2000" dirty="0"/>
              <a:t>• MVA (</a:t>
            </a:r>
            <a:r>
              <a:rPr lang="pl-PL" sz="2000" dirty="0" err="1"/>
              <a:t>Multidomain</a:t>
            </a:r>
            <a:r>
              <a:rPr lang="pl-PL" sz="2000" dirty="0"/>
              <a:t> </a:t>
            </a:r>
            <a:r>
              <a:rPr lang="pl-PL" sz="2000" dirty="0" err="1"/>
              <a:t>Vertical</a:t>
            </a:r>
            <a:r>
              <a:rPr lang="pl-PL" sz="2000" dirty="0"/>
              <a:t> </a:t>
            </a:r>
            <a:r>
              <a:rPr lang="pl-PL" sz="2000" dirty="0" err="1"/>
              <a:t>Alignment</a:t>
            </a:r>
            <a:r>
              <a:rPr lang="pl-PL" sz="2000" dirty="0"/>
              <a:t>) </a:t>
            </a:r>
          </a:p>
          <a:p>
            <a:r>
              <a:rPr lang="pl-PL" sz="2000" dirty="0"/>
              <a:t>• IPS/S (In-</a:t>
            </a:r>
            <a:r>
              <a:rPr lang="pl-PL" sz="2000" dirty="0" err="1"/>
              <a:t>Plane</a:t>
            </a:r>
            <a:r>
              <a:rPr lang="pl-PL" sz="2000" dirty="0"/>
              <a:t> </a:t>
            </a:r>
            <a:r>
              <a:rPr lang="pl-PL" sz="2000" dirty="0" err="1"/>
              <a:t>Switching</a:t>
            </a:r>
            <a:r>
              <a:rPr lang="pl-PL" sz="2000" dirty="0"/>
              <a:t> / Super In-</a:t>
            </a:r>
            <a:r>
              <a:rPr lang="pl-PL" sz="2000" dirty="0" err="1"/>
              <a:t>Plane</a:t>
            </a:r>
            <a:r>
              <a:rPr lang="pl-PL" sz="2000" dirty="0"/>
              <a:t> </a:t>
            </a:r>
            <a:r>
              <a:rPr lang="pl-PL" sz="2000" dirty="0" err="1"/>
              <a:t>Switching</a:t>
            </a:r>
            <a:r>
              <a:rPr lang="pl-PL" sz="2000" dirty="0"/>
              <a:t>)</a:t>
            </a:r>
            <a:endParaRPr lang="uk-UA" sz="2000" dirty="0"/>
          </a:p>
        </p:txBody>
      </p:sp>
    </p:spTree>
    <p:extLst>
      <p:ext uri="{BB962C8B-B14F-4D97-AF65-F5344CB8AC3E}">
        <p14:creationId xmlns:p14="http://schemas.microsoft.com/office/powerpoint/2010/main" val="551465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27584" y="188640"/>
            <a:ext cx="7560840" cy="523220"/>
          </a:xfrm>
          <a:prstGeom prst="rect">
            <a:avLst/>
          </a:prstGeom>
          <a:noFill/>
        </p:spPr>
        <p:txBody>
          <a:bodyPr wrap="square" rtlCol="0">
            <a:spAutoFit/>
          </a:bodyPr>
          <a:lstStyle/>
          <a:p>
            <a:pPr algn="ctr"/>
            <a:r>
              <a:rPr lang="pl-PL" sz="2800" b="1" dirty="0"/>
              <a:t>Sposób tworzenia obrazu w monitorze LCD</a:t>
            </a:r>
            <a:endParaRPr lang="uk-UA" sz="2800" b="1" dirty="0"/>
          </a:p>
        </p:txBody>
      </p:sp>
      <p:sp>
        <p:nvSpPr>
          <p:cNvPr id="3" name="Prostokąt 2"/>
          <p:cNvSpPr/>
          <p:nvPr/>
        </p:nvSpPr>
        <p:spPr>
          <a:xfrm>
            <a:off x="251520" y="711860"/>
            <a:ext cx="4572000" cy="3477875"/>
          </a:xfrm>
          <a:prstGeom prst="rect">
            <a:avLst/>
          </a:prstGeom>
        </p:spPr>
        <p:txBody>
          <a:bodyPr>
            <a:spAutoFit/>
          </a:bodyPr>
          <a:lstStyle/>
          <a:p>
            <a:r>
              <a:rPr lang="pl-PL" sz="2000" dirty="0"/>
              <a:t>Zasada tworzenia obrazu w kolorowym monitorze LCD jest nieco inna niż w monitorach CRT. Zrezygnowano z działa elektronowego, dzięki czemu monitor ma dużo mniejsze gabaryty i wagę. Źródłem światła są najczęściej cienkie lampy jarzeniowe (albo diody LED w dużo droższych monitorach </a:t>
            </a:r>
            <a:r>
              <a:rPr lang="pl-PL" sz="2000" dirty="0" err="1"/>
              <a:t>ledowych</a:t>
            </a:r>
            <a:r>
              <a:rPr lang="pl-PL" sz="2000" dirty="0"/>
              <a:t>). Światło jest przepuszczane przez</a:t>
            </a:r>
            <a:r>
              <a:rPr lang="pl-PL" sz="2000" b="1" dirty="0"/>
              <a:t> filtr polaryzacyjny</a:t>
            </a:r>
            <a:r>
              <a:rPr lang="pl-PL" sz="2000" dirty="0"/>
              <a:t>, który przepuszcza fale świetlne o określonej fazie.</a:t>
            </a:r>
            <a:endParaRPr lang="uk-UA" sz="2000" dirty="0"/>
          </a:p>
        </p:txBody>
      </p:sp>
      <p:sp>
        <p:nvSpPr>
          <p:cNvPr id="4" name="Prostokąt 3"/>
          <p:cNvSpPr/>
          <p:nvPr/>
        </p:nvSpPr>
        <p:spPr>
          <a:xfrm>
            <a:off x="4608004" y="3861048"/>
            <a:ext cx="4572000" cy="2554545"/>
          </a:xfrm>
          <a:prstGeom prst="rect">
            <a:avLst/>
          </a:prstGeom>
        </p:spPr>
        <p:txBody>
          <a:bodyPr>
            <a:spAutoFit/>
          </a:bodyPr>
          <a:lstStyle/>
          <a:p>
            <a:r>
              <a:rPr lang="pl-PL" sz="2000" dirty="0"/>
              <a:t>Następnie strumień światła tafia na filtr z poziomymi szczelinami, po czym przechodzi przez warstwę </a:t>
            </a:r>
            <a:r>
              <a:rPr lang="pl-PL" sz="2000" dirty="0" err="1"/>
              <a:t>polikrzemową</a:t>
            </a:r>
            <a:r>
              <a:rPr lang="pl-PL" sz="2000" dirty="0"/>
              <a:t> zwaną ciekłymi kryształami i trafia na drugi filtr z pionowymi szczelinami. Strumień światła zostaje załamany o 90° przez molekuły ciekłych kryształów, i światło zostanie podane na ekran. </a:t>
            </a:r>
            <a:endParaRPr lang="uk-UA" sz="2000" dirty="0"/>
          </a:p>
        </p:txBody>
      </p:sp>
      <p:pic>
        <p:nvPicPr>
          <p:cNvPr id="12292" name="Picture 4" descr="http://static.frazpc.pl/cms/2012/11/227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690" y="711860"/>
            <a:ext cx="3366628" cy="2905280"/>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2294" name="Picture 6" descr="http://pisces.bbystatic.com/image2/BestBuy_US/images/products/8767/8767099_sa.jpg;maxHeight=550;maxWidth=6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92" y="4189735"/>
            <a:ext cx="3249234" cy="2573393"/>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16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801969498"/>
              </p:ext>
            </p:extLst>
          </p:nvPr>
        </p:nvGraphicFramePr>
        <p:xfrm>
          <a:off x="395536" y="1124744"/>
          <a:ext cx="8424936" cy="4992097"/>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634822939"/>
                    </a:ext>
                  </a:extLst>
                </a:gridCol>
                <a:gridCol w="4212468">
                  <a:extLst>
                    <a:ext uri="{9D8B030D-6E8A-4147-A177-3AD203B41FA5}">
                      <a16:colId xmlns:a16="http://schemas.microsoft.com/office/drawing/2014/main" val="2676628811"/>
                    </a:ext>
                  </a:extLst>
                </a:gridCol>
              </a:tblGrid>
              <a:tr h="518160">
                <a:tc>
                  <a:txBody>
                    <a:bodyPr/>
                    <a:lstStyle/>
                    <a:p>
                      <a:pPr algn="ctr"/>
                      <a:r>
                        <a:rPr lang="pl-PL" sz="2800" dirty="0"/>
                        <a:t>Wady</a:t>
                      </a:r>
                      <a:endParaRPr lang="uk-UA" sz="2800" dirty="0"/>
                    </a:p>
                  </a:txBody>
                  <a:tcPr>
                    <a:solidFill>
                      <a:srgbClr val="C00000"/>
                    </a:solidFill>
                  </a:tcPr>
                </a:tc>
                <a:tc>
                  <a:txBody>
                    <a:bodyPr/>
                    <a:lstStyle/>
                    <a:p>
                      <a:pPr algn="ctr"/>
                      <a:r>
                        <a:rPr lang="pl-PL" sz="2800" dirty="0"/>
                        <a:t>Zalety</a:t>
                      </a:r>
                      <a:endParaRPr lang="uk-UA" sz="2800" dirty="0"/>
                    </a:p>
                  </a:txBody>
                  <a:tcPr>
                    <a:solidFill>
                      <a:srgbClr val="C00000"/>
                    </a:solidFill>
                  </a:tcPr>
                </a:tc>
                <a:extLst>
                  <a:ext uri="{0D108BD9-81ED-4DB2-BD59-A6C34878D82A}">
                    <a16:rowId xmlns:a16="http://schemas.microsoft.com/office/drawing/2014/main" val="1032881092"/>
                  </a:ext>
                </a:extLst>
              </a:tr>
              <a:tr h="701040">
                <a:tc>
                  <a:txBody>
                    <a:bodyPr/>
                    <a:lstStyle/>
                    <a:p>
                      <a:r>
                        <a:rPr lang="pl-PL" sz="2000" dirty="0"/>
                        <a:t>optymalny obraz tylko dla natywnej rozdzielczości</a:t>
                      </a:r>
                      <a:endParaRPr lang="uk-UA" sz="2000" dirty="0"/>
                    </a:p>
                  </a:txBody>
                  <a:tcPr>
                    <a:solidFill>
                      <a:schemeClr val="bg1">
                        <a:lumMod val="75000"/>
                      </a:schemeClr>
                    </a:solidFill>
                  </a:tcPr>
                </a:tc>
                <a:tc>
                  <a:txBody>
                    <a:bodyPr/>
                    <a:lstStyle/>
                    <a:p>
                      <a:r>
                        <a:rPr lang="pl-PL" sz="2000" dirty="0"/>
                        <a:t>bardzo dobra jasność/kontrast obrazu</a:t>
                      </a:r>
                      <a:endParaRPr lang="uk-UA" sz="2000" dirty="0"/>
                    </a:p>
                  </a:txBody>
                  <a:tcPr>
                    <a:solidFill>
                      <a:schemeClr val="bg1">
                        <a:lumMod val="75000"/>
                      </a:schemeClr>
                    </a:solidFill>
                  </a:tcPr>
                </a:tc>
                <a:extLst>
                  <a:ext uri="{0D108BD9-81ED-4DB2-BD59-A6C34878D82A}">
                    <a16:rowId xmlns:a16="http://schemas.microsoft.com/office/drawing/2014/main" val="1196662341"/>
                  </a:ext>
                </a:extLst>
              </a:tr>
              <a:tr h="479158">
                <a:tc>
                  <a:txBody>
                    <a:bodyPr/>
                    <a:lstStyle/>
                    <a:p>
                      <a:r>
                        <a:rPr lang="pl-PL" sz="2000" dirty="0"/>
                        <a:t>średni czas reakcji</a:t>
                      </a:r>
                      <a:endParaRPr lang="uk-UA" sz="2000" dirty="0"/>
                    </a:p>
                  </a:txBody>
                  <a:tcPr>
                    <a:solidFill>
                      <a:schemeClr val="bg1">
                        <a:lumMod val="75000"/>
                      </a:schemeClr>
                    </a:solidFill>
                  </a:tcPr>
                </a:tc>
                <a:tc>
                  <a:txBody>
                    <a:bodyPr/>
                    <a:lstStyle/>
                    <a:p>
                      <a:r>
                        <a:rPr lang="pl-PL" sz="2000" dirty="0"/>
                        <a:t>bardzo dobra geometria obrazu </a:t>
                      </a:r>
                      <a:endParaRPr lang="uk-UA" sz="2000" dirty="0"/>
                    </a:p>
                  </a:txBody>
                  <a:tcPr>
                    <a:solidFill>
                      <a:schemeClr val="bg1">
                        <a:lumMod val="75000"/>
                      </a:schemeClr>
                    </a:solidFill>
                  </a:tcPr>
                </a:tc>
                <a:extLst>
                  <a:ext uri="{0D108BD9-81ED-4DB2-BD59-A6C34878D82A}">
                    <a16:rowId xmlns:a16="http://schemas.microsoft.com/office/drawing/2014/main" val="2023282296"/>
                  </a:ext>
                </a:extLst>
              </a:tr>
              <a:tr h="701040">
                <a:tc>
                  <a:txBody>
                    <a:bodyPr/>
                    <a:lstStyle/>
                    <a:p>
                      <a:r>
                        <a:rPr lang="pl-PL" sz="2000" dirty="0"/>
                        <a:t>gorsze odwzorowanie kolorów niż w CRT </a:t>
                      </a:r>
                      <a:endParaRPr lang="uk-UA" sz="2000" dirty="0"/>
                    </a:p>
                  </a:txBody>
                  <a:tcPr>
                    <a:solidFill>
                      <a:schemeClr val="bg1">
                        <a:lumMod val="75000"/>
                      </a:schemeClr>
                    </a:solidFill>
                  </a:tcPr>
                </a:tc>
                <a:tc>
                  <a:txBody>
                    <a:bodyPr/>
                    <a:lstStyle/>
                    <a:p>
                      <a:r>
                        <a:rPr lang="pl-PL" sz="2000" dirty="0"/>
                        <a:t>mały pobór mocy</a:t>
                      </a:r>
                      <a:endParaRPr lang="uk-UA" sz="2000" dirty="0"/>
                    </a:p>
                  </a:txBody>
                  <a:tcPr>
                    <a:solidFill>
                      <a:schemeClr val="bg1">
                        <a:lumMod val="75000"/>
                      </a:schemeClr>
                    </a:solidFill>
                  </a:tcPr>
                </a:tc>
                <a:extLst>
                  <a:ext uri="{0D108BD9-81ED-4DB2-BD59-A6C34878D82A}">
                    <a16:rowId xmlns:a16="http://schemas.microsoft.com/office/drawing/2014/main" val="2439799083"/>
                  </a:ext>
                </a:extLst>
              </a:tr>
              <a:tr h="701040">
                <a:tc>
                  <a:txBody>
                    <a:bodyPr/>
                    <a:lstStyle/>
                    <a:p>
                      <a:r>
                        <a:rPr lang="pl-PL" sz="2000" dirty="0"/>
                        <a:t>jakość obrazu zależna od kąta widzenia </a:t>
                      </a:r>
                      <a:endParaRPr lang="uk-UA" sz="2000" dirty="0"/>
                    </a:p>
                  </a:txBody>
                  <a:tcPr>
                    <a:solidFill>
                      <a:schemeClr val="bg1">
                        <a:lumMod val="75000"/>
                      </a:schemeClr>
                    </a:solidFill>
                  </a:tcPr>
                </a:tc>
                <a:tc>
                  <a:txBody>
                    <a:bodyPr/>
                    <a:lstStyle/>
                    <a:p>
                      <a:r>
                        <a:rPr lang="pl-PL" sz="2000" dirty="0"/>
                        <a:t>małe gabaryty/waga stąd łatwa regulacja</a:t>
                      </a:r>
                      <a:endParaRPr lang="uk-UA" sz="2000" dirty="0"/>
                    </a:p>
                  </a:txBody>
                  <a:tcPr>
                    <a:solidFill>
                      <a:schemeClr val="bg1">
                        <a:lumMod val="75000"/>
                      </a:schemeClr>
                    </a:solidFill>
                  </a:tcPr>
                </a:tc>
                <a:extLst>
                  <a:ext uri="{0D108BD9-81ED-4DB2-BD59-A6C34878D82A}">
                    <a16:rowId xmlns:a16="http://schemas.microsoft.com/office/drawing/2014/main" val="2993344906"/>
                  </a:ext>
                </a:extLst>
              </a:tr>
              <a:tr h="489579">
                <a:tc rowSpan="3">
                  <a:txBody>
                    <a:bodyPr/>
                    <a:lstStyle/>
                    <a:p>
                      <a:r>
                        <a:rPr lang="pl-PL" sz="2000" dirty="0"/>
                        <a:t>problem rozdzielczości - typowy 17'' monitor LCD wyświetli obraz w trybie 1200x1024, zaś monitor CRT o podobnej przekątnej wyświetli bez problemu rozdzielczość 1600x1200</a:t>
                      </a:r>
                      <a:endParaRPr lang="uk-UA" sz="2000" dirty="0"/>
                    </a:p>
                  </a:txBody>
                  <a:tcPr>
                    <a:solidFill>
                      <a:schemeClr val="bg1">
                        <a:lumMod val="75000"/>
                      </a:schemeClr>
                    </a:solidFill>
                  </a:tcPr>
                </a:tc>
                <a:tc>
                  <a:txBody>
                    <a:bodyPr/>
                    <a:lstStyle/>
                    <a:p>
                      <a:r>
                        <a:rPr lang="pl-PL" sz="2000" dirty="0"/>
                        <a:t>idealnie płaski monitor</a:t>
                      </a:r>
                      <a:endParaRPr lang="uk-UA" sz="2000" dirty="0"/>
                    </a:p>
                  </a:txBody>
                  <a:tcPr>
                    <a:solidFill>
                      <a:schemeClr val="bg1">
                        <a:lumMod val="75000"/>
                      </a:schemeClr>
                    </a:solidFill>
                  </a:tcPr>
                </a:tc>
                <a:extLst>
                  <a:ext uri="{0D108BD9-81ED-4DB2-BD59-A6C34878D82A}">
                    <a16:rowId xmlns:a16="http://schemas.microsoft.com/office/drawing/2014/main" val="3081074303"/>
                  </a:ext>
                </a:extLst>
              </a:tr>
              <a:tr h="701040">
                <a:tc vMerge="1">
                  <a:txBody>
                    <a:bodyPr/>
                    <a:lstStyle/>
                    <a:p>
                      <a:endParaRPr lang="uk-UA" sz="2000" dirty="0"/>
                    </a:p>
                  </a:txBody>
                  <a:tcPr>
                    <a:solidFill>
                      <a:schemeClr val="bg1">
                        <a:lumMod val="75000"/>
                      </a:schemeClr>
                    </a:solidFill>
                  </a:tcPr>
                </a:tc>
                <a:tc>
                  <a:txBody>
                    <a:bodyPr/>
                    <a:lstStyle/>
                    <a:p>
                      <a:r>
                        <a:rPr lang="pl-PL" sz="2000" dirty="0"/>
                        <a:t>dużo mniejsza emisja promieniowania elektromagnetycznego niż w CRT</a:t>
                      </a:r>
                      <a:endParaRPr lang="uk-UA" sz="2000" dirty="0"/>
                    </a:p>
                  </a:txBody>
                  <a:tcPr>
                    <a:solidFill>
                      <a:schemeClr val="bg1">
                        <a:lumMod val="75000"/>
                      </a:schemeClr>
                    </a:solidFill>
                  </a:tcPr>
                </a:tc>
                <a:extLst>
                  <a:ext uri="{0D108BD9-81ED-4DB2-BD59-A6C34878D82A}">
                    <a16:rowId xmlns:a16="http://schemas.microsoft.com/office/drawing/2014/main" val="3111895358"/>
                  </a:ext>
                </a:extLst>
              </a:tr>
              <a:tr h="701040">
                <a:tc vMerge="1">
                  <a:txBody>
                    <a:bodyPr/>
                    <a:lstStyle/>
                    <a:p>
                      <a:endParaRPr lang="uk-UA" sz="2000" dirty="0"/>
                    </a:p>
                  </a:txBody>
                  <a:tcPr>
                    <a:solidFill>
                      <a:schemeClr val="bg1">
                        <a:lumMod val="75000"/>
                      </a:schemeClr>
                    </a:solidFill>
                  </a:tcPr>
                </a:tc>
                <a:tc>
                  <a:txBody>
                    <a:bodyPr/>
                    <a:lstStyle/>
                    <a:p>
                      <a:r>
                        <a:rPr lang="pl-PL" sz="2000" dirty="0"/>
                        <a:t>małe znaczenie częstotliwości odświeżania dla jakości obrazu</a:t>
                      </a:r>
                      <a:endParaRPr lang="uk-UA" sz="2000" dirty="0"/>
                    </a:p>
                  </a:txBody>
                  <a:tcPr>
                    <a:solidFill>
                      <a:schemeClr val="bg1">
                        <a:lumMod val="75000"/>
                      </a:schemeClr>
                    </a:solidFill>
                  </a:tcPr>
                </a:tc>
                <a:extLst>
                  <a:ext uri="{0D108BD9-81ED-4DB2-BD59-A6C34878D82A}">
                    <a16:rowId xmlns:a16="http://schemas.microsoft.com/office/drawing/2014/main" val="392591330"/>
                  </a:ext>
                </a:extLst>
              </a:tr>
            </a:tbl>
          </a:graphicData>
        </a:graphic>
      </p:graphicFrame>
      <p:sp>
        <p:nvSpPr>
          <p:cNvPr id="3" name="pole tekstowe 2"/>
          <p:cNvSpPr txBox="1"/>
          <p:nvPr/>
        </p:nvSpPr>
        <p:spPr>
          <a:xfrm>
            <a:off x="1151620" y="116632"/>
            <a:ext cx="6912768" cy="523220"/>
          </a:xfrm>
          <a:prstGeom prst="rect">
            <a:avLst/>
          </a:prstGeom>
          <a:noFill/>
        </p:spPr>
        <p:txBody>
          <a:bodyPr wrap="square" rtlCol="0">
            <a:spAutoFit/>
          </a:bodyPr>
          <a:lstStyle/>
          <a:p>
            <a:pPr algn="ctr"/>
            <a:r>
              <a:rPr lang="pl-PL" sz="2800" b="1" dirty="0"/>
              <a:t>Zestawienie wad i zalet monitora LCD</a:t>
            </a:r>
            <a:endParaRPr lang="uk-UA" sz="2800" b="1" dirty="0"/>
          </a:p>
        </p:txBody>
      </p:sp>
    </p:spTree>
    <p:extLst>
      <p:ext uri="{BB962C8B-B14F-4D97-AF65-F5344CB8AC3E}">
        <p14:creationId xmlns:p14="http://schemas.microsoft.com/office/powerpoint/2010/main" val="1460686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861129732"/>
              </p:ext>
            </p:extLst>
          </p:nvPr>
        </p:nvGraphicFramePr>
        <p:xfrm>
          <a:off x="27918" y="620688"/>
          <a:ext cx="9116082" cy="6252960"/>
        </p:xfrm>
        <a:graphic>
          <a:graphicData uri="http://schemas.openxmlformats.org/drawingml/2006/table">
            <a:tbl>
              <a:tblPr firstRow="1" bandRow="1">
                <a:tableStyleId>{5C22544A-7EE6-4342-B048-85BDC9FD1C3A}</a:tableStyleId>
              </a:tblPr>
              <a:tblGrid>
                <a:gridCol w="3824002">
                  <a:extLst>
                    <a:ext uri="{9D8B030D-6E8A-4147-A177-3AD203B41FA5}">
                      <a16:colId xmlns:a16="http://schemas.microsoft.com/office/drawing/2014/main" val="3979200544"/>
                    </a:ext>
                  </a:extLst>
                </a:gridCol>
                <a:gridCol w="2520280">
                  <a:extLst>
                    <a:ext uri="{9D8B030D-6E8A-4147-A177-3AD203B41FA5}">
                      <a16:colId xmlns:a16="http://schemas.microsoft.com/office/drawing/2014/main" val="656511077"/>
                    </a:ext>
                  </a:extLst>
                </a:gridCol>
                <a:gridCol w="2771800">
                  <a:extLst>
                    <a:ext uri="{9D8B030D-6E8A-4147-A177-3AD203B41FA5}">
                      <a16:colId xmlns:a16="http://schemas.microsoft.com/office/drawing/2014/main" val="534276625"/>
                    </a:ext>
                  </a:extLst>
                </a:gridCol>
              </a:tblGrid>
              <a:tr h="482557">
                <a:tc>
                  <a:txBody>
                    <a:bodyPr/>
                    <a:lstStyle/>
                    <a:p>
                      <a:pPr algn="ctr"/>
                      <a:r>
                        <a:rPr lang="pl-PL" sz="2400" dirty="0"/>
                        <a:t>Parametr</a:t>
                      </a:r>
                      <a:endParaRPr lang="uk-UA" sz="2400" dirty="0"/>
                    </a:p>
                  </a:txBody>
                  <a:tcPr>
                    <a:solidFill>
                      <a:srgbClr val="C00000"/>
                    </a:solidFill>
                  </a:tcPr>
                </a:tc>
                <a:tc>
                  <a:txBody>
                    <a:bodyPr/>
                    <a:lstStyle/>
                    <a:p>
                      <a:pPr algn="ctr"/>
                      <a:r>
                        <a:rPr lang="pl-PL" sz="2400" dirty="0"/>
                        <a:t>CRT</a:t>
                      </a:r>
                      <a:endParaRPr lang="uk-UA" sz="2400" dirty="0"/>
                    </a:p>
                  </a:txBody>
                  <a:tcPr>
                    <a:solidFill>
                      <a:srgbClr val="C00000"/>
                    </a:solidFill>
                  </a:tcPr>
                </a:tc>
                <a:tc>
                  <a:txBody>
                    <a:bodyPr/>
                    <a:lstStyle/>
                    <a:p>
                      <a:pPr algn="ctr"/>
                      <a:r>
                        <a:rPr lang="pl-PL" sz="2400" dirty="0"/>
                        <a:t>LCD</a:t>
                      </a:r>
                      <a:endParaRPr lang="uk-UA" sz="2400" dirty="0"/>
                    </a:p>
                  </a:txBody>
                  <a:tcPr>
                    <a:solidFill>
                      <a:srgbClr val="C00000"/>
                    </a:solidFill>
                  </a:tcPr>
                </a:tc>
                <a:extLst>
                  <a:ext uri="{0D108BD9-81ED-4DB2-BD59-A6C34878D82A}">
                    <a16:rowId xmlns:a16="http://schemas.microsoft.com/office/drawing/2014/main" val="1129085589"/>
                  </a:ext>
                </a:extLst>
              </a:tr>
              <a:tr h="396240">
                <a:tc>
                  <a:txBody>
                    <a:bodyPr/>
                    <a:lstStyle/>
                    <a:p>
                      <a:r>
                        <a:rPr lang="pl-PL" sz="2000" dirty="0"/>
                        <a:t>Migotanie obrazu</a:t>
                      </a:r>
                      <a:endParaRPr lang="uk-UA" sz="2000" dirty="0"/>
                    </a:p>
                  </a:txBody>
                  <a:tcPr>
                    <a:solidFill>
                      <a:schemeClr val="bg1">
                        <a:lumMod val="75000"/>
                      </a:schemeClr>
                    </a:solidFill>
                  </a:tcPr>
                </a:tc>
                <a:tc>
                  <a:txBody>
                    <a:bodyPr/>
                    <a:lstStyle/>
                    <a:p>
                      <a:r>
                        <a:rPr lang="pl-PL" sz="2000" dirty="0"/>
                        <a:t>Zawsze obecne</a:t>
                      </a:r>
                      <a:endParaRPr lang="uk-UA" sz="2000" dirty="0"/>
                    </a:p>
                  </a:txBody>
                  <a:tcPr>
                    <a:solidFill>
                      <a:schemeClr val="bg1">
                        <a:lumMod val="75000"/>
                      </a:schemeClr>
                    </a:solidFill>
                  </a:tcPr>
                </a:tc>
                <a:tc>
                  <a:txBody>
                    <a:bodyPr/>
                    <a:lstStyle/>
                    <a:p>
                      <a:r>
                        <a:rPr lang="pl-PL" sz="2000" dirty="0"/>
                        <a:t>Obraz statyczny</a:t>
                      </a:r>
                      <a:endParaRPr lang="uk-UA" sz="2000" dirty="0"/>
                    </a:p>
                  </a:txBody>
                  <a:tcPr>
                    <a:solidFill>
                      <a:schemeClr val="bg1">
                        <a:lumMod val="75000"/>
                      </a:schemeClr>
                    </a:solidFill>
                  </a:tcPr>
                </a:tc>
                <a:extLst>
                  <a:ext uri="{0D108BD9-81ED-4DB2-BD59-A6C34878D82A}">
                    <a16:rowId xmlns:a16="http://schemas.microsoft.com/office/drawing/2014/main" val="4071058131"/>
                  </a:ext>
                </a:extLst>
              </a:tr>
              <a:tr h="411538">
                <a:tc>
                  <a:txBody>
                    <a:bodyPr/>
                    <a:lstStyle/>
                    <a:p>
                      <a:r>
                        <a:rPr lang="pl-PL" sz="2000" dirty="0"/>
                        <a:t>Jaskość / kontrast</a:t>
                      </a:r>
                      <a:endParaRPr lang="uk-UA" sz="2000" dirty="0"/>
                    </a:p>
                  </a:txBody>
                  <a:tcPr>
                    <a:solidFill>
                      <a:schemeClr val="bg1">
                        <a:lumMod val="75000"/>
                      </a:schemeClr>
                    </a:solidFill>
                  </a:tcPr>
                </a:tc>
                <a:tc>
                  <a:txBody>
                    <a:bodyPr/>
                    <a:lstStyle/>
                    <a:p>
                      <a:r>
                        <a:rPr lang="pl-PL" sz="2000" dirty="0"/>
                        <a:t>Dobre</a:t>
                      </a:r>
                      <a:endParaRPr lang="uk-UA" sz="2000" dirty="0"/>
                    </a:p>
                  </a:txBody>
                  <a:tcPr>
                    <a:solidFill>
                      <a:schemeClr val="bg1">
                        <a:lumMod val="75000"/>
                      </a:schemeClr>
                    </a:solidFill>
                  </a:tcPr>
                </a:tc>
                <a:tc>
                  <a:txBody>
                    <a:bodyPr/>
                    <a:lstStyle/>
                    <a:p>
                      <a:r>
                        <a:rPr lang="pl-PL" sz="2000" dirty="0"/>
                        <a:t>Bardzo dobre</a:t>
                      </a:r>
                      <a:endParaRPr lang="uk-UA" sz="2000" dirty="0"/>
                    </a:p>
                  </a:txBody>
                  <a:tcPr>
                    <a:solidFill>
                      <a:schemeClr val="bg1">
                        <a:lumMod val="75000"/>
                      </a:schemeClr>
                    </a:solidFill>
                  </a:tcPr>
                </a:tc>
                <a:extLst>
                  <a:ext uri="{0D108BD9-81ED-4DB2-BD59-A6C34878D82A}">
                    <a16:rowId xmlns:a16="http://schemas.microsoft.com/office/drawing/2014/main" val="3425035632"/>
                  </a:ext>
                </a:extLst>
              </a:tr>
              <a:tr h="411538">
                <a:tc>
                  <a:txBody>
                    <a:bodyPr/>
                    <a:lstStyle/>
                    <a:p>
                      <a:r>
                        <a:rPr lang="pl-PL" sz="2000" dirty="0"/>
                        <a:t>Stabilność koloru </a:t>
                      </a:r>
                      <a:endParaRPr lang="uk-UA" sz="2000" dirty="0"/>
                    </a:p>
                  </a:txBody>
                  <a:tcPr>
                    <a:solidFill>
                      <a:schemeClr val="bg1">
                        <a:lumMod val="75000"/>
                      </a:schemeClr>
                    </a:solidFill>
                  </a:tcPr>
                </a:tc>
                <a:tc>
                  <a:txBody>
                    <a:bodyPr/>
                    <a:lstStyle/>
                    <a:p>
                      <a:r>
                        <a:rPr lang="pl-PL" sz="2000" dirty="0"/>
                        <a:t>Duża</a:t>
                      </a:r>
                      <a:endParaRPr lang="uk-UA" sz="2000" dirty="0"/>
                    </a:p>
                  </a:txBody>
                  <a:tcPr>
                    <a:solidFill>
                      <a:schemeClr val="bg1">
                        <a:lumMod val="75000"/>
                      </a:schemeClr>
                    </a:solidFill>
                  </a:tcPr>
                </a:tc>
                <a:tc>
                  <a:txBody>
                    <a:bodyPr/>
                    <a:lstStyle/>
                    <a:p>
                      <a:r>
                        <a:rPr lang="pl-PL" sz="2000" dirty="0"/>
                        <a:t>Duża</a:t>
                      </a:r>
                      <a:endParaRPr lang="uk-UA" sz="2000" dirty="0"/>
                    </a:p>
                  </a:txBody>
                  <a:tcPr>
                    <a:solidFill>
                      <a:schemeClr val="bg1">
                        <a:lumMod val="75000"/>
                      </a:schemeClr>
                    </a:solidFill>
                  </a:tcPr>
                </a:tc>
                <a:extLst>
                  <a:ext uri="{0D108BD9-81ED-4DB2-BD59-A6C34878D82A}">
                    <a16:rowId xmlns:a16="http://schemas.microsoft.com/office/drawing/2014/main" val="2232743365"/>
                  </a:ext>
                </a:extLst>
              </a:tr>
              <a:tr h="411538">
                <a:tc>
                  <a:txBody>
                    <a:bodyPr/>
                    <a:lstStyle/>
                    <a:p>
                      <a:r>
                        <a:rPr lang="pl-PL" sz="2000" dirty="0"/>
                        <a:t>Zakres kolorów</a:t>
                      </a:r>
                      <a:endParaRPr lang="uk-UA" sz="2000" dirty="0"/>
                    </a:p>
                  </a:txBody>
                  <a:tcPr>
                    <a:solidFill>
                      <a:schemeClr val="bg1">
                        <a:lumMod val="75000"/>
                      </a:schemeClr>
                    </a:solidFill>
                  </a:tcPr>
                </a:tc>
                <a:tc>
                  <a:txBody>
                    <a:bodyPr/>
                    <a:lstStyle/>
                    <a:p>
                      <a:r>
                        <a:rPr lang="pl-PL" sz="2000" dirty="0"/>
                        <a:t>Bardzo duży</a:t>
                      </a:r>
                      <a:endParaRPr lang="uk-UA" sz="2000" dirty="0"/>
                    </a:p>
                  </a:txBody>
                  <a:tcPr>
                    <a:solidFill>
                      <a:schemeClr val="bg1">
                        <a:lumMod val="75000"/>
                      </a:schemeClr>
                    </a:solidFill>
                  </a:tcPr>
                </a:tc>
                <a:tc>
                  <a:txBody>
                    <a:bodyPr/>
                    <a:lstStyle/>
                    <a:p>
                      <a:r>
                        <a:rPr lang="pl-PL" sz="2000" dirty="0"/>
                        <a:t>Duży</a:t>
                      </a:r>
                      <a:endParaRPr lang="uk-UA" sz="2000" dirty="0"/>
                    </a:p>
                  </a:txBody>
                  <a:tcPr>
                    <a:solidFill>
                      <a:schemeClr val="bg1">
                        <a:lumMod val="75000"/>
                      </a:schemeClr>
                    </a:solidFill>
                  </a:tcPr>
                </a:tc>
                <a:extLst>
                  <a:ext uri="{0D108BD9-81ED-4DB2-BD59-A6C34878D82A}">
                    <a16:rowId xmlns:a16="http://schemas.microsoft.com/office/drawing/2014/main" val="1397849929"/>
                  </a:ext>
                </a:extLst>
              </a:tr>
              <a:tr h="411538">
                <a:tc>
                  <a:txBody>
                    <a:bodyPr/>
                    <a:lstStyle/>
                    <a:p>
                      <a:r>
                        <a:rPr lang="pl-PL" sz="2000" dirty="0"/>
                        <a:t>Stabilność kolorów</a:t>
                      </a:r>
                      <a:endParaRPr lang="uk-UA" sz="2000" dirty="0"/>
                    </a:p>
                  </a:txBody>
                  <a:tcPr>
                    <a:solidFill>
                      <a:schemeClr val="bg1">
                        <a:lumMod val="75000"/>
                      </a:schemeClr>
                    </a:solidFill>
                  </a:tcPr>
                </a:tc>
                <a:tc>
                  <a:txBody>
                    <a:bodyPr/>
                    <a:lstStyle/>
                    <a:p>
                      <a:r>
                        <a:rPr lang="pl-PL" sz="2000" dirty="0"/>
                        <a:t>Bardzo dobra </a:t>
                      </a:r>
                      <a:endParaRPr lang="uk-UA" sz="2000" dirty="0"/>
                    </a:p>
                  </a:txBody>
                  <a:tcPr>
                    <a:solidFill>
                      <a:schemeClr val="bg1">
                        <a:lumMod val="75000"/>
                      </a:schemeClr>
                    </a:solidFill>
                  </a:tcPr>
                </a:tc>
                <a:tc>
                  <a:txBody>
                    <a:bodyPr/>
                    <a:lstStyle/>
                    <a:p>
                      <a:r>
                        <a:rPr lang="pl-PL" sz="2000" dirty="0"/>
                        <a:t>Bardzo dobra </a:t>
                      </a:r>
                      <a:endParaRPr lang="uk-UA" sz="2000" dirty="0"/>
                    </a:p>
                  </a:txBody>
                  <a:tcPr>
                    <a:solidFill>
                      <a:schemeClr val="bg1">
                        <a:lumMod val="75000"/>
                      </a:schemeClr>
                    </a:solidFill>
                  </a:tcPr>
                </a:tc>
                <a:extLst>
                  <a:ext uri="{0D108BD9-81ED-4DB2-BD59-A6C34878D82A}">
                    <a16:rowId xmlns:a16="http://schemas.microsoft.com/office/drawing/2014/main" val="3988293968"/>
                  </a:ext>
                </a:extLst>
              </a:tr>
              <a:tr h="411538">
                <a:tc>
                  <a:txBody>
                    <a:bodyPr/>
                    <a:lstStyle/>
                    <a:p>
                      <a:r>
                        <a:rPr lang="pl-PL" sz="2000" dirty="0"/>
                        <a:t>Skala szarości </a:t>
                      </a:r>
                      <a:endParaRPr lang="uk-UA" sz="2000" dirty="0"/>
                    </a:p>
                  </a:txBody>
                  <a:tcPr>
                    <a:solidFill>
                      <a:schemeClr val="bg1">
                        <a:lumMod val="75000"/>
                      </a:schemeClr>
                    </a:solidFill>
                  </a:tcPr>
                </a:tc>
                <a:tc>
                  <a:txBody>
                    <a:bodyPr/>
                    <a:lstStyle/>
                    <a:p>
                      <a:r>
                        <a:rPr lang="pl-PL" sz="2000" dirty="0"/>
                        <a:t>Bardzo dobra</a:t>
                      </a:r>
                      <a:endParaRPr lang="uk-UA" sz="2000" dirty="0"/>
                    </a:p>
                  </a:txBody>
                  <a:tcPr>
                    <a:solidFill>
                      <a:schemeClr val="bg1">
                        <a:lumMod val="75000"/>
                      </a:schemeClr>
                    </a:solidFill>
                  </a:tcPr>
                </a:tc>
                <a:tc>
                  <a:txBody>
                    <a:bodyPr/>
                    <a:lstStyle/>
                    <a:p>
                      <a:r>
                        <a:rPr lang="pl-PL" sz="2000" dirty="0"/>
                        <a:t>Dobra</a:t>
                      </a:r>
                      <a:endParaRPr lang="uk-UA" sz="2000" dirty="0"/>
                    </a:p>
                  </a:txBody>
                  <a:tcPr>
                    <a:solidFill>
                      <a:schemeClr val="bg1">
                        <a:lumMod val="75000"/>
                      </a:schemeClr>
                    </a:solidFill>
                  </a:tcPr>
                </a:tc>
                <a:extLst>
                  <a:ext uri="{0D108BD9-81ED-4DB2-BD59-A6C34878D82A}">
                    <a16:rowId xmlns:a16="http://schemas.microsoft.com/office/drawing/2014/main" val="4190880325"/>
                  </a:ext>
                </a:extLst>
              </a:tr>
              <a:tr h="411538">
                <a:tc>
                  <a:txBody>
                    <a:bodyPr/>
                    <a:lstStyle/>
                    <a:p>
                      <a:r>
                        <a:rPr lang="pl-PL" sz="2000" dirty="0"/>
                        <a:t>Czytelność obrazu</a:t>
                      </a:r>
                      <a:endParaRPr lang="uk-UA" sz="2000" dirty="0"/>
                    </a:p>
                  </a:txBody>
                  <a:tcPr>
                    <a:solidFill>
                      <a:schemeClr val="bg1">
                        <a:lumMod val="75000"/>
                      </a:schemeClr>
                    </a:solidFill>
                  </a:tcPr>
                </a:tc>
                <a:tc>
                  <a:txBody>
                    <a:bodyPr/>
                    <a:lstStyle/>
                    <a:p>
                      <a:r>
                        <a:rPr lang="pl-PL" sz="2000" dirty="0"/>
                        <a:t>Dobra </a:t>
                      </a:r>
                      <a:endParaRPr lang="uk-UA" sz="2000" dirty="0"/>
                    </a:p>
                  </a:txBody>
                  <a:tcPr>
                    <a:solidFill>
                      <a:schemeClr val="bg1">
                        <a:lumMod val="75000"/>
                      </a:schemeClr>
                    </a:solidFill>
                  </a:tcPr>
                </a:tc>
                <a:tc>
                  <a:txBody>
                    <a:bodyPr/>
                    <a:lstStyle/>
                    <a:p>
                      <a:r>
                        <a:rPr lang="pl-PL" sz="2000" dirty="0"/>
                        <a:t>Bardzo dobra</a:t>
                      </a:r>
                      <a:endParaRPr lang="uk-UA" sz="2000" dirty="0"/>
                    </a:p>
                  </a:txBody>
                  <a:tcPr>
                    <a:solidFill>
                      <a:schemeClr val="bg1">
                        <a:lumMod val="75000"/>
                      </a:schemeClr>
                    </a:solidFill>
                  </a:tcPr>
                </a:tc>
                <a:extLst>
                  <a:ext uri="{0D108BD9-81ED-4DB2-BD59-A6C34878D82A}">
                    <a16:rowId xmlns:a16="http://schemas.microsoft.com/office/drawing/2014/main" val="983530249"/>
                  </a:ext>
                </a:extLst>
              </a:tr>
              <a:tr h="435707">
                <a:tc>
                  <a:txBody>
                    <a:bodyPr/>
                    <a:lstStyle/>
                    <a:p>
                      <a:r>
                        <a:rPr lang="pl-PL" sz="2000" dirty="0"/>
                        <a:t>Zniekształcenia w rogach ekranu</a:t>
                      </a:r>
                      <a:endParaRPr lang="uk-UA" sz="2000" dirty="0"/>
                    </a:p>
                  </a:txBody>
                  <a:tcPr>
                    <a:solidFill>
                      <a:schemeClr val="bg1">
                        <a:lumMod val="75000"/>
                      </a:schemeClr>
                    </a:solidFill>
                  </a:tcPr>
                </a:tc>
                <a:tc>
                  <a:txBody>
                    <a:bodyPr/>
                    <a:lstStyle/>
                    <a:p>
                      <a:r>
                        <a:rPr lang="pl-PL" sz="2000" dirty="0"/>
                        <a:t>Duże</a:t>
                      </a:r>
                      <a:endParaRPr lang="uk-UA" sz="2000" dirty="0"/>
                    </a:p>
                  </a:txBody>
                  <a:tcPr>
                    <a:solidFill>
                      <a:schemeClr val="bg1">
                        <a:lumMod val="75000"/>
                      </a:schemeClr>
                    </a:solidFill>
                  </a:tcPr>
                </a:tc>
                <a:tc>
                  <a:txBody>
                    <a:bodyPr/>
                    <a:lstStyle/>
                    <a:p>
                      <a:r>
                        <a:rPr lang="pl-PL" sz="2000" dirty="0"/>
                        <a:t>Zerowe</a:t>
                      </a:r>
                      <a:endParaRPr lang="uk-UA" sz="2000" dirty="0"/>
                    </a:p>
                  </a:txBody>
                  <a:tcPr>
                    <a:solidFill>
                      <a:schemeClr val="bg1">
                        <a:lumMod val="75000"/>
                      </a:schemeClr>
                    </a:solidFill>
                  </a:tcPr>
                </a:tc>
                <a:extLst>
                  <a:ext uri="{0D108BD9-81ED-4DB2-BD59-A6C34878D82A}">
                    <a16:rowId xmlns:a16="http://schemas.microsoft.com/office/drawing/2014/main" val="2594491826"/>
                  </a:ext>
                </a:extLst>
              </a:tr>
              <a:tr h="411538">
                <a:tc>
                  <a:txBody>
                    <a:bodyPr/>
                    <a:lstStyle/>
                    <a:p>
                      <a:r>
                        <a:rPr lang="pl-PL" sz="2000" dirty="0"/>
                        <a:t>Aktywny obraz ekranu </a:t>
                      </a:r>
                      <a:endParaRPr lang="uk-UA" sz="2000" dirty="0"/>
                    </a:p>
                  </a:txBody>
                  <a:tcPr>
                    <a:solidFill>
                      <a:schemeClr val="bg1">
                        <a:lumMod val="75000"/>
                      </a:schemeClr>
                    </a:solidFill>
                  </a:tcPr>
                </a:tc>
                <a:tc>
                  <a:txBody>
                    <a:bodyPr/>
                    <a:lstStyle/>
                    <a:p>
                      <a:r>
                        <a:rPr lang="pl-PL" sz="2000" dirty="0"/>
                        <a:t>Mniejszy od ekranu</a:t>
                      </a:r>
                      <a:endParaRPr lang="uk-UA" sz="2000" dirty="0"/>
                    </a:p>
                  </a:txBody>
                  <a:tcPr>
                    <a:solidFill>
                      <a:schemeClr val="bg1">
                        <a:lumMod val="75000"/>
                      </a:schemeClr>
                    </a:solidFill>
                  </a:tcPr>
                </a:tc>
                <a:tc>
                  <a:txBody>
                    <a:bodyPr/>
                    <a:lstStyle/>
                    <a:p>
                      <a:r>
                        <a:rPr lang="pl-PL" sz="2000" dirty="0"/>
                        <a:t>Równy </a:t>
                      </a:r>
                      <a:r>
                        <a:rPr lang="pl-PL" sz="2000" dirty="0" err="1"/>
                        <a:t>ekranow</a:t>
                      </a:r>
                      <a:endParaRPr lang="uk-UA" sz="2000" dirty="0"/>
                    </a:p>
                  </a:txBody>
                  <a:tcPr>
                    <a:solidFill>
                      <a:schemeClr val="bg1">
                        <a:lumMod val="75000"/>
                      </a:schemeClr>
                    </a:solidFill>
                  </a:tcPr>
                </a:tc>
                <a:extLst>
                  <a:ext uri="{0D108BD9-81ED-4DB2-BD59-A6C34878D82A}">
                    <a16:rowId xmlns:a16="http://schemas.microsoft.com/office/drawing/2014/main" val="4024426291"/>
                  </a:ext>
                </a:extLst>
              </a:tr>
              <a:tr h="411538">
                <a:tc>
                  <a:txBody>
                    <a:bodyPr/>
                    <a:lstStyle/>
                    <a:p>
                      <a:r>
                        <a:rPr lang="pl-PL" sz="2000" dirty="0"/>
                        <a:t>Ergonomia</a:t>
                      </a:r>
                      <a:endParaRPr lang="uk-UA" sz="2000" dirty="0"/>
                    </a:p>
                  </a:txBody>
                  <a:tcPr>
                    <a:solidFill>
                      <a:schemeClr val="bg1">
                        <a:lumMod val="75000"/>
                      </a:schemeClr>
                    </a:solidFill>
                  </a:tcPr>
                </a:tc>
                <a:tc>
                  <a:txBody>
                    <a:bodyPr/>
                    <a:lstStyle/>
                    <a:p>
                      <a:r>
                        <a:rPr lang="pl-PL" sz="2000" dirty="0"/>
                        <a:t>Niewielka </a:t>
                      </a:r>
                      <a:endParaRPr lang="uk-UA" sz="2000" dirty="0"/>
                    </a:p>
                  </a:txBody>
                  <a:tcPr>
                    <a:solidFill>
                      <a:schemeClr val="bg1">
                        <a:lumMod val="75000"/>
                      </a:schemeClr>
                    </a:solidFill>
                  </a:tcPr>
                </a:tc>
                <a:tc>
                  <a:txBody>
                    <a:bodyPr/>
                    <a:lstStyle/>
                    <a:p>
                      <a:r>
                        <a:rPr lang="pl-PL" sz="2000" dirty="0"/>
                        <a:t>Bardzo dobra </a:t>
                      </a:r>
                      <a:endParaRPr lang="uk-UA" sz="2000" dirty="0"/>
                    </a:p>
                  </a:txBody>
                  <a:tcPr>
                    <a:solidFill>
                      <a:schemeClr val="bg1">
                        <a:lumMod val="75000"/>
                      </a:schemeClr>
                    </a:solidFill>
                  </a:tcPr>
                </a:tc>
                <a:extLst>
                  <a:ext uri="{0D108BD9-81ED-4DB2-BD59-A6C34878D82A}">
                    <a16:rowId xmlns:a16="http://schemas.microsoft.com/office/drawing/2014/main" val="3813149018"/>
                  </a:ext>
                </a:extLst>
              </a:tr>
              <a:tr h="411538">
                <a:tc>
                  <a:txBody>
                    <a:bodyPr/>
                    <a:lstStyle/>
                    <a:p>
                      <a:r>
                        <a:rPr lang="pl-PL" sz="2000" dirty="0"/>
                        <a:t>Pobór mocy</a:t>
                      </a:r>
                      <a:endParaRPr lang="uk-UA" sz="2000" dirty="0"/>
                    </a:p>
                  </a:txBody>
                  <a:tcPr>
                    <a:solidFill>
                      <a:schemeClr val="bg1">
                        <a:lumMod val="75000"/>
                      </a:schemeClr>
                    </a:solidFill>
                  </a:tcPr>
                </a:tc>
                <a:tc>
                  <a:txBody>
                    <a:bodyPr/>
                    <a:lstStyle/>
                    <a:p>
                      <a:r>
                        <a:rPr lang="pl-PL" sz="2000" dirty="0"/>
                        <a:t>Wysoki</a:t>
                      </a:r>
                      <a:endParaRPr lang="uk-UA" sz="2000" dirty="0"/>
                    </a:p>
                  </a:txBody>
                  <a:tcPr>
                    <a:solidFill>
                      <a:schemeClr val="bg1">
                        <a:lumMod val="75000"/>
                      </a:schemeClr>
                    </a:solidFill>
                  </a:tcPr>
                </a:tc>
                <a:tc>
                  <a:txBody>
                    <a:bodyPr/>
                    <a:lstStyle/>
                    <a:p>
                      <a:r>
                        <a:rPr lang="pl-PL" sz="2000" dirty="0"/>
                        <a:t>Niski </a:t>
                      </a:r>
                      <a:endParaRPr lang="uk-UA" sz="2000" dirty="0"/>
                    </a:p>
                  </a:txBody>
                  <a:tcPr>
                    <a:solidFill>
                      <a:schemeClr val="bg1">
                        <a:lumMod val="75000"/>
                      </a:schemeClr>
                    </a:solidFill>
                  </a:tcPr>
                </a:tc>
                <a:extLst>
                  <a:ext uri="{0D108BD9-81ED-4DB2-BD59-A6C34878D82A}">
                    <a16:rowId xmlns:a16="http://schemas.microsoft.com/office/drawing/2014/main" val="1968404384"/>
                  </a:ext>
                </a:extLst>
              </a:tr>
              <a:tr h="411538">
                <a:tc>
                  <a:txBody>
                    <a:bodyPr/>
                    <a:lstStyle/>
                    <a:p>
                      <a:r>
                        <a:rPr lang="pl-PL" sz="2000" dirty="0"/>
                        <a:t>Interferencja elektromagnetyczna</a:t>
                      </a:r>
                      <a:endParaRPr lang="uk-UA" sz="2000" dirty="0"/>
                    </a:p>
                  </a:txBody>
                  <a:tcPr>
                    <a:solidFill>
                      <a:schemeClr val="bg1">
                        <a:lumMod val="75000"/>
                      </a:schemeClr>
                    </a:solidFill>
                  </a:tcPr>
                </a:tc>
                <a:tc>
                  <a:txBody>
                    <a:bodyPr/>
                    <a:lstStyle/>
                    <a:p>
                      <a:r>
                        <a:rPr lang="pl-PL" sz="2000" dirty="0"/>
                        <a:t>Wysoka</a:t>
                      </a:r>
                      <a:endParaRPr lang="uk-UA" sz="2000" dirty="0"/>
                    </a:p>
                  </a:txBody>
                  <a:tcPr>
                    <a:solidFill>
                      <a:schemeClr val="bg1">
                        <a:lumMod val="75000"/>
                      </a:schemeClr>
                    </a:solidFill>
                  </a:tcPr>
                </a:tc>
                <a:tc>
                  <a:txBody>
                    <a:bodyPr/>
                    <a:lstStyle/>
                    <a:p>
                      <a:r>
                        <a:rPr lang="pl-PL" sz="2000" dirty="0"/>
                        <a:t>Zerowa</a:t>
                      </a:r>
                      <a:endParaRPr lang="uk-UA" sz="2000" dirty="0"/>
                    </a:p>
                  </a:txBody>
                  <a:tcPr>
                    <a:solidFill>
                      <a:schemeClr val="bg1">
                        <a:lumMod val="75000"/>
                      </a:schemeClr>
                    </a:solidFill>
                  </a:tcPr>
                </a:tc>
                <a:extLst>
                  <a:ext uri="{0D108BD9-81ED-4DB2-BD59-A6C34878D82A}">
                    <a16:rowId xmlns:a16="http://schemas.microsoft.com/office/drawing/2014/main" val="229955686"/>
                  </a:ext>
                </a:extLst>
              </a:tr>
              <a:tr h="411538">
                <a:tc>
                  <a:txBody>
                    <a:bodyPr/>
                    <a:lstStyle/>
                    <a:p>
                      <a:r>
                        <a:rPr lang="pl-PL" sz="2000" dirty="0"/>
                        <a:t>Promieniowanie</a:t>
                      </a:r>
                      <a:endParaRPr lang="uk-UA" sz="2000" dirty="0"/>
                    </a:p>
                  </a:txBody>
                  <a:tcPr>
                    <a:solidFill>
                      <a:schemeClr val="bg1">
                        <a:lumMod val="75000"/>
                      </a:schemeClr>
                    </a:solidFill>
                  </a:tcPr>
                </a:tc>
                <a:tc>
                  <a:txBody>
                    <a:bodyPr/>
                    <a:lstStyle/>
                    <a:p>
                      <a:r>
                        <a:rPr lang="pl-PL" sz="2000" dirty="0"/>
                        <a:t>Występuje</a:t>
                      </a:r>
                      <a:endParaRPr lang="uk-UA" sz="2000" dirty="0"/>
                    </a:p>
                  </a:txBody>
                  <a:tcPr>
                    <a:solidFill>
                      <a:schemeClr val="bg1">
                        <a:lumMod val="75000"/>
                      </a:schemeClr>
                    </a:solidFill>
                  </a:tcPr>
                </a:tc>
                <a:tc>
                  <a:txBody>
                    <a:bodyPr/>
                    <a:lstStyle/>
                    <a:p>
                      <a:r>
                        <a:rPr lang="pl-PL" sz="2000" dirty="0"/>
                        <a:t>Zerowe </a:t>
                      </a:r>
                      <a:endParaRPr lang="uk-UA" sz="2000" dirty="0"/>
                    </a:p>
                  </a:txBody>
                  <a:tcPr>
                    <a:solidFill>
                      <a:schemeClr val="bg1">
                        <a:lumMod val="75000"/>
                      </a:schemeClr>
                    </a:solidFill>
                  </a:tcPr>
                </a:tc>
                <a:extLst>
                  <a:ext uri="{0D108BD9-81ED-4DB2-BD59-A6C34878D82A}">
                    <a16:rowId xmlns:a16="http://schemas.microsoft.com/office/drawing/2014/main" val="2567272420"/>
                  </a:ext>
                </a:extLst>
              </a:tr>
              <a:tr h="411538">
                <a:tc>
                  <a:txBody>
                    <a:bodyPr/>
                    <a:lstStyle/>
                    <a:p>
                      <a:r>
                        <a:rPr lang="pl-PL" sz="2000" dirty="0"/>
                        <a:t>Wymagana przestrzeń </a:t>
                      </a:r>
                      <a:endParaRPr lang="uk-UA" sz="2000" dirty="0"/>
                    </a:p>
                  </a:txBody>
                  <a:tcPr>
                    <a:solidFill>
                      <a:schemeClr val="bg1">
                        <a:lumMod val="75000"/>
                      </a:schemeClr>
                    </a:solidFill>
                  </a:tcPr>
                </a:tc>
                <a:tc>
                  <a:txBody>
                    <a:bodyPr/>
                    <a:lstStyle/>
                    <a:p>
                      <a:r>
                        <a:rPr lang="pl-PL" sz="2000" dirty="0"/>
                        <a:t>Duża</a:t>
                      </a:r>
                      <a:endParaRPr lang="uk-UA" sz="2000" dirty="0"/>
                    </a:p>
                  </a:txBody>
                  <a:tcPr>
                    <a:solidFill>
                      <a:schemeClr val="bg1">
                        <a:lumMod val="75000"/>
                      </a:schemeClr>
                    </a:solidFill>
                  </a:tcPr>
                </a:tc>
                <a:tc>
                  <a:txBody>
                    <a:bodyPr/>
                    <a:lstStyle/>
                    <a:p>
                      <a:r>
                        <a:rPr lang="pl-PL" sz="2000" dirty="0"/>
                        <a:t>niewielka</a:t>
                      </a:r>
                      <a:endParaRPr lang="uk-UA" sz="2000" dirty="0"/>
                    </a:p>
                  </a:txBody>
                  <a:tcPr>
                    <a:solidFill>
                      <a:schemeClr val="bg1">
                        <a:lumMod val="75000"/>
                      </a:schemeClr>
                    </a:solidFill>
                  </a:tcPr>
                </a:tc>
                <a:extLst>
                  <a:ext uri="{0D108BD9-81ED-4DB2-BD59-A6C34878D82A}">
                    <a16:rowId xmlns:a16="http://schemas.microsoft.com/office/drawing/2014/main" val="377707385"/>
                  </a:ext>
                </a:extLst>
              </a:tr>
            </a:tbl>
          </a:graphicData>
        </a:graphic>
      </p:graphicFrame>
      <p:sp>
        <p:nvSpPr>
          <p:cNvPr id="3" name="pole tekstowe 2"/>
          <p:cNvSpPr txBox="1"/>
          <p:nvPr/>
        </p:nvSpPr>
        <p:spPr>
          <a:xfrm>
            <a:off x="1813651" y="0"/>
            <a:ext cx="5544616" cy="523220"/>
          </a:xfrm>
          <a:prstGeom prst="rect">
            <a:avLst/>
          </a:prstGeom>
          <a:noFill/>
        </p:spPr>
        <p:txBody>
          <a:bodyPr wrap="square" rtlCol="0">
            <a:spAutoFit/>
          </a:bodyPr>
          <a:lstStyle/>
          <a:p>
            <a:r>
              <a:rPr lang="pl-PL" sz="2800" b="1" dirty="0"/>
              <a:t>Porównanie monitorów CRT i LCD</a:t>
            </a:r>
            <a:endParaRPr lang="uk-UA" sz="2800" b="1" dirty="0"/>
          </a:p>
        </p:txBody>
      </p:sp>
    </p:spTree>
    <p:extLst>
      <p:ext uri="{BB962C8B-B14F-4D97-AF65-F5344CB8AC3E}">
        <p14:creationId xmlns:p14="http://schemas.microsoft.com/office/powerpoint/2010/main" val="3010590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316606" y="3244334"/>
            <a:ext cx="184731" cy="369332"/>
          </a:xfrm>
          <a:prstGeom prst="rect">
            <a:avLst/>
          </a:prstGeom>
        </p:spPr>
        <p:txBody>
          <a:bodyPr wrap="none">
            <a:spAutoFit/>
          </a:bodyPr>
          <a:lstStyle/>
          <a:p>
            <a:endParaRPr lang="pl-PL" dirty="0"/>
          </a:p>
        </p:txBody>
      </p:sp>
      <p:sp>
        <p:nvSpPr>
          <p:cNvPr id="3" name="Prostokąt 2"/>
          <p:cNvSpPr/>
          <p:nvPr/>
        </p:nvSpPr>
        <p:spPr>
          <a:xfrm>
            <a:off x="155618" y="3349421"/>
            <a:ext cx="4572000" cy="2554545"/>
          </a:xfrm>
          <a:prstGeom prst="rect">
            <a:avLst/>
          </a:prstGeom>
        </p:spPr>
        <p:txBody>
          <a:bodyPr>
            <a:spAutoFit/>
          </a:bodyPr>
          <a:lstStyle/>
          <a:p>
            <a:r>
              <a:rPr lang="pl-PL" sz="2000" b="1" dirty="0"/>
              <a:t>Ekran dotykowy</a:t>
            </a:r>
            <a:r>
              <a:rPr lang="pl-PL" sz="2000" dirty="0"/>
              <a:t> (ang. </a:t>
            </a:r>
            <a:r>
              <a:rPr lang="pl-PL" sz="2000" i="1" dirty="0" err="1"/>
              <a:t>Touchscreen</a:t>
            </a:r>
            <a:r>
              <a:rPr lang="pl-PL" sz="2000" dirty="0"/>
              <a:t>) – wyświetlacz reagujący na dotyk, obsługiwany rysikiem lub palcem. Jego rozmiary sięgają rozmiarów zwykłych wyświetlaczy. Stosowany jest w palmtopach, </a:t>
            </a:r>
            <a:r>
              <a:rPr lang="pl-PL" sz="2000" dirty="0" err="1"/>
              <a:t>palmofonach</a:t>
            </a:r>
            <a:r>
              <a:rPr lang="pl-PL" sz="2000" dirty="0"/>
              <a:t>, telefonach komórkowych, smartfonach, komputerach przenośnych oraz tabletach.</a:t>
            </a:r>
            <a:endParaRPr lang="uk-UA" sz="2000" dirty="0"/>
          </a:p>
        </p:txBody>
      </p:sp>
      <p:sp>
        <p:nvSpPr>
          <p:cNvPr id="4" name="pole tekstowe 3"/>
          <p:cNvSpPr txBox="1"/>
          <p:nvPr/>
        </p:nvSpPr>
        <p:spPr>
          <a:xfrm>
            <a:off x="155618" y="1025742"/>
            <a:ext cx="4464496" cy="1323439"/>
          </a:xfrm>
          <a:prstGeom prst="rect">
            <a:avLst/>
          </a:prstGeom>
          <a:noFill/>
        </p:spPr>
        <p:txBody>
          <a:bodyPr wrap="square" rtlCol="0">
            <a:spAutoFit/>
          </a:bodyPr>
          <a:lstStyle/>
          <a:p>
            <a:r>
              <a:rPr lang="pl-PL" sz="2000" dirty="0"/>
              <a:t>W nowych monitorach często jest stosowana technologia ekranu dotykowego. Pozwala to na sprawniejszą i wygodniejszą pracę.</a:t>
            </a:r>
            <a:endParaRPr lang="uk-UA" sz="2000" dirty="0"/>
          </a:p>
        </p:txBody>
      </p:sp>
      <p:pic>
        <p:nvPicPr>
          <p:cNvPr id="14342" name="Picture 6" descr="https://mspoweruser.com/wp-content/uploads/msn/2013/11/Acer-Aspire-R7-Hasew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190" y="653371"/>
            <a:ext cx="4460832" cy="2775629"/>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4344" name="Picture 8" descr="https://cdn3.pcadvisor.co.uk/cmsdata/reviews/3618167/Vodafone_Tablet_Prime_6_review_thumb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618" y="3613666"/>
            <a:ext cx="4608512" cy="259228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979712" y="0"/>
            <a:ext cx="5400600" cy="523220"/>
          </a:xfrm>
          <a:prstGeom prst="rect">
            <a:avLst/>
          </a:prstGeom>
          <a:noFill/>
        </p:spPr>
        <p:txBody>
          <a:bodyPr wrap="square" rtlCol="0">
            <a:spAutoFit/>
          </a:bodyPr>
          <a:lstStyle/>
          <a:p>
            <a:pPr algn="ctr"/>
            <a:r>
              <a:rPr lang="pl-PL" sz="2800" b="1" dirty="0"/>
              <a:t>Ekrany dotykowe</a:t>
            </a:r>
            <a:endParaRPr lang="uk-UA" sz="2800" b="1" dirty="0"/>
          </a:p>
        </p:txBody>
      </p:sp>
    </p:spTree>
    <p:extLst>
      <p:ext uri="{BB962C8B-B14F-4D97-AF65-F5344CB8AC3E}">
        <p14:creationId xmlns:p14="http://schemas.microsoft.com/office/powerpoint/2010/main" val="632137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187466" y="476672"/>
            <a:ext cx="5594993" cy="523220"/>
          </a:xfrm>
          <a:prstGeom prst="rect">
            <a:avLst/>
          </a:prstGeom>
        </p:spPr>
        <p:txBody>
          <a:bodyPr wrap="none">
            <a:spAutoFit/>
          </a:bodyPr>
          <a:lstStyle/>
          <a:p>
            <a:r>
              <a:rPr lang="pl-PL" sz="2800" b="1" dirty="0"/>
              <a:t>Podłączenie komputera do monitora</a:t>
            </a:r>
          </a:p>
        </p:txBody>
      </p:sp>
      <p:sp>
        <p:nvSpPr>
          <p:cNvPr id="3" name="pole tekstowe 2"/>
          <p:cNvSpPr txBox="1"/>
          <p:nvPr/>
        </p:nvSpPr>
        <p:spPr>
          <a:xfrm>
            <a:off x="130066" y="1844824"/>
            <a:ext cx="4369926" cy="3477875"/>
          </a:xfrm>
          <a:prstGeom prst="rect">
            <a:avLst/>
          </a:prstGeom>
          <a:noFill/>
        </p:spPr>
        <p:txBody>
          <a:bodyPr wrap="square" rtlCol="0">
            <a:spAutoFit/>
          </a:bodyPr>
          <a:lstStyle/>
          <a:p>
            <a:r>
              <a:rPr lang="pl-PL" sz="2000" dirty="0"/>
              <a:t>Podłączenie karty graficznej do monitora może dobywać się przez zastosowanie różnych złącz. Najpopularniejsze z nich to:</a:t>
            </a:r>
          </a:p>
          <a:p>
            <a:r>
              <a:rPr lang="pl-PL" sz="2000" dirty="0"/>
              <a:t>-VGA</a:t>
            </a:r>
          </a:p>
          <a:p>
            <a:r>
              <a:rPr lang="pl-PL" sz="2000" dirty="0"/>
              <a:t>-HDMI</a:t>
            </a:r>
          </a:p>
          <a:p>
            <a:r>
              <a:rPr lang="pl-PL" sz="2000" dirty="0"/>
              <a:t>Stosowane są również złącza takie jak:</a:t>
            </a:r>
          </a:p>
          <a:p>
            <a:r>
              <a:rPr lang="pl-PL" sz="2000" dirty="0"/>
              <a:t>-DFP</a:t>
            </a:r>
          </a:p>
          <a:p>
            <a:r>
              <a:rPr lang="pl-PL" sz="2000" dirty="0"/>
              <a:t>-DVI</a:t>
            </a:r>
          </a:p>
          <a:p>
            <a:r>
              <a:rPr lang="pl-PL" sz="2000" dirty="0"/>
              <a:t>-P&amp;D</a:t>
            </a:r>
          </a:p>
          <a:p>
            <a:r>
              <a:rPr lang="pl-PL" sz="2000" dirty="0"/>
              <a:t>-</a:t>
            </a:r>
            <a:r>
              <a:rPr lang="pl-PL" sz="2000" dirty="0" err="1"/>
              <a:t>DisplayPort</a:t>
            </a:r>
            <a:endParaRPr lang="pl-PL" sz="2000" dirty="0"/>
          </a:p>
        </p:txBody>
      </p:sp>
      <p:pic>
        <p:nvPicPr>
          <p:cNvPr id="7172" name="Picture 4" descr="http://www.komputerswiat.pl/media/2013/335/3216533/konfigurowanie-wielu-monitorow-sprawdzamy-gniazda-rys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8489" y="1988840"/>
            <a:ext cx="4644008" cy="348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579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5671" y="144194"/>
            <a:ext cx="4572000" cy="1938992"/>
          </a:xfrm>
          <a:prstGeom prst="rect">
            <a:avLst/>
          </a:prstGeom>
        </p:spPr>
        <p:txBody>
          <a:bodyPr>
            <a:spAutoFit/>
          </a:bodyPr>
          <a:lstStyle/>
          <a:p>
            <a:r>
              <a:rPr lang="pl-PL" sz="2000" b="1" dirty="0"/>
              <a:t>HDMI</a:t>
            </a:r>
            <a:r>
              <a:rPr lang="pl-PL" sz="2000" dirty="0"/>
              <a:t> (ang. High Definition Multimedia Interface, multimedialny interfejs wysokiej rozdzielczości) – interfejs służący do przesyłania cyfrowego, nieskompresowanego sygnału audio i wideo.</a:t>
            </a:r>
          </a:p>
        </p:txBody>
      </p:sp>
      <p:sp>
        <p:nvSpPr>
          <p:cNvPr id="3" name="Prostokąt 2"/>
          <p:cNvSpPr/>
          <p:nvPr/>
        </p:nvSpPr>
        <p:spPr>
          <a:xfrm>
            <a:off x="116681" y="3874684"/>
            <a:ext cx="4572000" cy="2246769"/>
          </a:xfrm>
          <a:prstGeom prst="rect">
            <a:avLst/>
          </a:prstGeom>
        </p:spPr>
        <p:txBody>
          <a:bodyPr>
            <a:spAutoFit/>
          </a:bodyPr>
          <a:lstStyle/>
          <a:p>
            <a:r>
              <a:rPr lang="pl-PL" sz="2000" dirty="0"/>
              <a:t>HDMI pozwala łączyć ze sobą dowolne, zgodne ze standardem, urządzenia audio/wideo takie jak odtwarzacze DVD, </a:t>
            </a:r>
            <a:r>
              <a:rPr lang="pl-PL" sz="2000" dirty="0" err="1"/>
              <a:t>Blu-ray</a:t>
            </a:r>
            <a:r>
              <a:rPr lang="pl-PL" sz="2000" dirty="0"/>
              <a:t>, konsole gier komputery, monitory i telewizory cyfrowe. Dane wideo przesyłane są z wykorzystaniem technologii TMDS</a:t>
            </a:r>
          </a:p>
        </p:txBody>
      </p:sp>
      <p:sp>
        <p:nvSpPr>
          <p:cNvPr id="4" name="AutoShape 2" descr="Znalezione obrazy dla zapytania HDMI"/>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l-PL" sz="1350"/>
          </a:p>
        </p:txBody>
      </p:sp>
      <p:sp>
        <p:nvSpPr>
          <p:cNvPr id="5" name="AutoShape 4" descr="Znalezione obrazy dla zapytania HDMI"/>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l-PL" sz="1350"/>
          </a:p>
        </p:txBody>
      </p:sp>
      <p:sp>
        <p:nvSpPr>
          <p:cNvPr id="6" name="AutoShape 6" descr="Znalezione obrazy dla zapytania HDMI"/>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l-PL" sz="1350"/>
          </a:p>
        </p:txBody>
      </p:sp>
      <p:sp>
        <p:nvSpPr>
          <p:cNvPr id="7" name="AutoShape 8" descr="Znalezione obrazy dla zapytania HDMI"/>
          <p:cNvSpPr>
            <a:spLocks noChangeAspect="1" noChangeArrowheads="1"/>
          </p:cNvSpPr>
          <p:nvPr/>
        </p:nvSpPr>
        <p:spPr bwMode="auto">
          <a:xfrm>
            <a:off x="459581" y="10918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l-PL" sz="1350"/>
          </a:p>
        </p:txBody>
      </p:sp>
      <p:pic>
        <p:nvPicPr>
          <p:cNvPr id="8202" name="Picture 10" descr="Znalezio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3" y="2027075"/>
            <a:ext cx="3647336" cy="150452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Znalezione obrazy dla zapytania HD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561" y="1206104"/>
            <a:ext cx="4521867" cy="2483751"/>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Znalezione obrazy dla zapytania HD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7673" y="3902776"/>
            <a:ext cx="2834755" cy="212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51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09677568"/>
              </p:ext>
            </p:extLst>
          </p:nvPr>
        </p:nvGraphicFramePr>
        <p:xfrm>
          <a:off x="244359" y="263158"/>
          <a:ext cx="3925613" cy="3153728"/>
        </p:xfrm>
        <a:graphic>
          <a:graphicData uri="http://schemas.openxmlformats.org/drawingml/2006/table">
            <a:tbl>
              <a:tblPr/>
              <a:tblGrid>
                <a:gridCol w="3925613">
                  <a:extLst>
                    <a:ext uri="{9D8B030D-6E8A-4147-A177-3AD203B41FA5}">
                      <a16:colId xmlns:a16="http://schemas.microsoft.com/office/drawing/2014/main" val="20000"/>
                    </a:ext>
                  </a:extLst>
                </a:gridCol>
              </a:tblGrid>
              <a:tr h="3153728">
                <a:tc>
                  <a:txBody>
                    <a:bodyPr/>
                    <a:lstStyle/>
                    <a:p>
                      <a:pPr algn="l"/>
                      <a:r>
                        <a:rPr lang="pl-PL" sz="2000" dirty="0">
                          <a:solidFill>
                            <a:schemeClr val="tx1"/>
                          </a:solidFill>
                          <a:effectLst/>
                          <a:latin typeface="+mn-lt"/>
                        </a:rPr>
                        <a:t>Złącze </a:t>
                      </a:r>
                      <a:r>
                        <a:rPr lang="pl-PL" sz="2000" b="1" dirty="0">
                          <a:solidFill>
                            <a:schemeClr val="tx1"/>
                          </a:solidFill>
                          <a:effectLst/>
                          <a:latin typeface="+mn-lt"/>
                        </a:rPr>
                        <a:t>D-</a:t>
                      </a:r>
                      <a:r>
                        <a:rPr lang="pl-PL" sz="2000" b="1" dirty="0" err="1">
                          <a:solidFill>
                            <a:schemeClr val="tx1"/>
                          </a:solidFill>
                          <a:effectLst/>
                          <a:latin typeface="+mn-lt"/>
                        </a:rPr>
                        <a:t>Sub</a:t>
                      </a:r>
                      <a:r>
                        <a:rPr lang="pl-PL" sz="2000" dirty="0">
                          <a:solidFill>
                            <a:schemeClr val="tx1"/>
                          </a:solidFill>
                          <a:effectLst/>
                          <a:latin typeface="+mn-lt"/>
                        </a:rPr>
                        <a:t>, inaczej </a:t>
                      </a:r>
                      <a:r>
                        <a:rPr lang="pl-PL" sz="2000" b="1" dirty="0">
                          <a:solidFill>
                            <a:schemeClr val="tx1"/>
                          </a:solidFill>
                          <a:effectLst/>
                          <a:latin typeface="+mn-lt"/>
                        </a:rPr>
                        <a:t>VGA</a:t>
                      </a:r>
                      <a:r>
                        <a:rPr lang="pl-PL" sz="2000" dirty="0">
                          <a:solidFill>
                            <a:schemeClr val="tx1"/>
                          </a:solidFill>
                          <a:effectLst/>
                          <a:latin typeface="+mn-lt"/>
                        </a:rPr>
                        <a:t>. jest standardowym złączem analogowym, służącym do podłączania monitora lub telewizora do komputera.</a:t>
                      </a:r>
                    </a:p>
                    <a:p>
                      <a:pPr algn="l"/>
                      <a:endParaRPr lang="pl-PL" sz="1400" dirty="0">
                        <a:solidFill>
                          <a:schemeClr val="tx1"/>
                        </a:solidFill>
                        <a:effectLst/>
                        <a:latin typeface="arial"/>
                      </a:endParaRPr>
                    </a:p>
                    <a:p>
                      <a:pPr algn="l"/>
                      <a:endParaRPr lang="pl-PL" sz="1400" dirty="0">
                        <a:solidFill>
                          <a:schemeClr val="tx1"/>
                        </a:solidFill>
                        <a:effectLst/>
                        <a:latin typeface="arial"/>
                      </a:endParaRPr>
                    </a:p>
                    <a:p>
                      <a:pPr algn="l"/>
                      <a:endParaRPr lang="pl-PL" sz="1400" dirty="0">
                        <a:solidFill>
                          <a:schemeClr val="tx1"/>
                        </a:solidFill>
                        <a:effectLst/>
                        <a:latin typeface="arial"/>
                      </a:endParaRPr>
                    </a:p>
                    <a:p>
                      <a:pPr algn="l"/>
                      <a:endParaRPr lang="pl-PL" sz="1400" dirty="0">
                        <a:solidFill>
                          <a:schemeClr val="tx1"/>
                        </a:solidFill>
                        <a:effectLst/>
                        <a:latin typeface="arial"/>
                      </a:endParaRPr>
                    </a:p>
                    <a:p>
                      <a:pPr algn="l"/>
                      <a:endParaRPr lang="pl-PL" sz="1400" dirty="0">
                        <a:solidFill>
                          <a:schemeClr val="tx1"/>
                        </a:solidFill>
                        <a:effectLst/>
                        <a:latin typeface="arial"/>
                      </a:endParaRPr>
                    </a:p>
                    <a:p>
                      <a:pPr algn="l"/>
                      <a:r>
                        <a:rPr lang="pl-PL" sz="1400" dirty="0">
                          <a:solidFill>
                            <a:schemeClr val="tx1"/>
                          </a:solidFill>
                          <a:effectLst/>
                          <a:latin typeface="arial"/>
                        </a:rPr>
                        <a:t> </a:t>
                      </a:r>
                    </a:p>
                    <a:p>
                      <a:pPr algn="l"/>
                      <a:endParaRPr lang="pl-PL" sz="1400" dirty="0">
                        <a:solidFill>
                          <a:schemeClr val="tx1"/>
                        </a:solidFill>
                        <a:effectLst/>
                        <a:latin typeface="arial"/>
                      </a:endParaRPr>
                    </a:p>
                    <a:p>
                      <a:pPr algn="l"/>
                      <a:endParaRPr lang="pl-PL" sz="1400" dirty="0">
                        <a:solidFill>
                          <a:schemeClr val="tx1"/>
                        </a:solidFill>
                        <a:effectLst/>
                        <a:latin typeface="arial"/>
                      </a:endParaRPr>
                    </a:p>
                    <a:p>
                      <a:pPr algn="l"/>
                      <a:endParaRPr lang="pl-PL" sz="1400" dirty="0">
                        <a:solidFill>
                          <a:schemeClr val="tx1"/>
                        </a:solidFill>
                        <a:effectLst/>
                        <a:latin typeface="arial"/>
                      </a:endParaRPr>
                    </a:p>
                  </a:txBody>
                  <a:tcPr marL="7144" marR="7144" marT="7144" marB="7144" anchor="ctr">
                    <a:lnL>
                      <a:noFill/>
                    </a:lnL>
                    <a:lnR>
                      <a:noFill/>
                    </a:lnR>
                    <a:lnT>
                      <a:noFill/>
                    </a:lnT>
                    <a:lnB>
                      <a:noFill/>
                    </a:lnB>
                    <a:noFill/>
                  </a:tcPr>
                </a:tc>
                <a:extLst>
                  <a:ext uri="{0D108BD9-81ED-4DB2-BD59-A6C34878D82A}">
                    <a16:rowId xmlns:a16="http://schemas.microsoft.com/office/drawing/2014/main" val="10000"/>
                  </a:ext>
                </a:extLst>
              </a:tr>
            </a:tbl>
          </a:graphicData>
        </a:graphic>
      </p:graphicFrame>
      <p:pic>
        <p:nvPicPr>
          <p:cNvPr id="9218" name="Picture 2" descr="Znalezione obrazy dla zapytania d-s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34" y="1027714"/>
            <a:ext cx="3782164" cy="2836623"/>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311370" y="3373120"/>
            <a:ext cx="3858602" cy="3685624"/>
          </a:xfrm>
          <a:prstGeom prst="rect">
            <a:avLst/>
          </a:prstGeom>
        </p:spPr>
        <p:txBody>
          <a:bodyPr wrap="square">
            <a:spAutoFit/>
          </a:bodyPr>
          <a:lstStyle/>
          <a:p>
            <a:r>
              <a:rPr lang="pl-PL" sz="2000" dirty="0"/>
              <a:t>Złącza VGA mają zwykle niebieską, plastikową obudowę oraz etykiety z kolorowymi oznaczeniami. Analogowe złącze, wykorzystywane jest w urządzeniach i zakończeniach przewodów do połączeń w transmisji sygnałów wizyjnych pomiędzy urządzeniami elektronicznymi. Standardowe złącza D-</a:t>
            </a:r>
            <a:r>
              <a:rPr lang="pl-PL" sz="2000" dirty="0" err="1"/>
              <a:t>sub</a:t>
            </a:r>
            <a:r>
              <a:rPr lang="pl-PL" sz="2000" dirty="0"/>
              <a:t> mają 9, 15, 25, 37, 50 lub 60 </a:t>
            </a:r>
            <a:r>
              <a:rPr lang="pl-PL" sz="2000" dirty="0" err="1"/>
              <a:t>pinów</a:t>
            </a:r>
            <a:r>
              <a:rPr lang="pl-PL" sz="2000" dirty="0"/>
              <a:t>.</a:t>
            </a:r>
            <a:br>
              <a:rPr lang="pl-PL" sz="1350" dirty="0">
                <a:latin typeface="arial"/>
              </a:rPr>
            </a:br>
            <a:endParaRPr lang="pl-PL" sz="1350" dirty="0">
              <a:latin typeface="arial"/>
            </a:endParaRPr>
          </a:p>
        </p:txBody>
      </p:sp>
      <p:pic>
        <p:nvPicPr>
          <p:cNvPr id="9220" name="Picture 4" descr="Znalezione obrazy dla zapytania d-s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160" y="3866075"/>
            <a:ext cx="3890304" cy="29177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Znalezione obrazy dla zapytania d-su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60" y="506937"/>
            <a:ext cx="3890304" cy="290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55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1426706"/>
            <a:ext cx="4572000" cy="5170646"/>
          </a:xfrm>
          <a:prstGeom prst="rect">
            <a:avLst/>
          </a:prstGeom>
        </p:spPr>
        <p:txBody>
          <a:bodyPr>
            <a:spAutoFit/>
          </a:bodyPr>
          <a:lstStyle/>
          <a:p>
            <a:r>
              <a:rPr lang="pl-PL" sz="2200" dirty="0"/>
              <a:t>Znak „B” - monitor spełnia normę polską bezpieczeństwa użytkowania </a:t>
            </a:r>
          </a:p>
          <a:p>
            <a:endParaRPr lang="pl-PL" sz="2200" dirty="0"/>
          </a:p>
          <a:p>
            <a:endParaRPr lang="pl-PL" sz="2200" dirty="0"/>
          </a:p>
          <a:p>
            <a:r>
              <a:rPr lang="pl-PL" sz="2200" dirty="0"/>
              <a:t>monitor spełnia normy Unii Europejskiej </a:t>
            </a:r>
          </a:p>
          <a:p>
            <a:endParaRPr lang="pl-PL" sz="2200" dirty="0"/>
          </a:p>
          <a:p>
            <a:endParaRPr lang="pl-PL" sz="2200" dirty="0"/>
          </a:p>
          <a:p>
            <a:r>
              <a:rPr lang="pl-PL" sz="2200" dirty="0"/>
              <a:t>monitor spełnia normy Szwedzkiej Konfederacji Pracowników Umysłowych </a:t>
            </a:r>
          </a:p>
          <a:p>
            <a:endParaRPr lang="pl-PL" sz="2200" dirty="0"/>
          </a:p>
          <a:p>
            <a:endParaRPr lang="pl-PL" sz="2200" dirty="0"/>
          </a:p>
          <a:p>
            <a:r>
              <a:rPr lang="pl-PL" sz="2200" dirty="0"/>
              <a:t>międzynarodowy program promujący artykuły energooszczędne </a:t>
            </a:r>
            <a:endParaRPr lang="uk-UA" sz="2200" dirty="0"/>
          </a:p>
        </p:txBody>
      </p:sp>
      <p:pic>
        <p:nvPicPr>
          <p:cNvPr id="3" name="Obraz 2"/>
          <p:cNvPicPr>
            <a:picLocks noChangeAspect="1"/>
          </p:cNvPicPr>
          <p:nvPr/>
        </p:nvPicPr>
        <p:blipFill rotWithShape="1">
          <a:blip r:embed="rId2"/>
          <a:srcRect l="18501" t="20587" r="64962" b="12181"/>
          <a:stretch/>
        </p:blipFill>
        <p:spPr>
          <a:xfrm>
            <a:off x="6084169" y="1051168"/>
            <a:ext cx="2243400" cy="5546184"/>
          </a:xfrm>
          <a:prstGeom prst="rect">
            <a:avLst/>
          </a:prstGeom>
          <a:effectLst>
            <a:softEdge rad="38100"/>
          </a:effectLst>
        </p:spPr>
      </p:pic>
      <p:cxnSp>
        <p:nvCxnSpPr>
          <p:cNvPr id="5" name="Łącznik prosty 4"/>
          <p:cNvCxnSpPr>
            <a:cxnSpLocks/>
          </p:cNvCxnSpPr>
          <p:nvPr/>
        </p:nvCxnSpPr>
        <p:spPr>
          <a:xfrm>
            <a:off x="6084168" y="2276872"/>
            <a:ext cx="2243401" cy="0"/>
          </a:xfrm>
          <a:prstGeom prst="line">
            <a:avLst/>
          </a:prstGeom>
        </p:spPr>
        <p:style>
          <a:lnRef idx="1">
            <a:schemeClr val="dk1"/>
          </a:lnRef>
          <a:fillRef idx="0">
            <a:schemeClr val="dk1"/>
          </a:fillRef>
          <a:effectRef idx="0">
            <a:schemeClr val="dk1"/>
          </a:effectRef>
          <a:fontRef idx="minor">
            <a:schemeClr val="tx1"/>
          </a:fontRef>
        </p:style>
      </p:cxnSp>
      <p:cxnSp>
        <p:nvCxnSpPr>
          <p:cNvPr id="11" name="Łącznik prosty 10"/>
          <p:cNvCxnSpPr>
            <a:cxnSpLocks/>
          </p:cNvCxnSpPr>
          <p:nvPr/>
        </p:nvCxnSpPr>
        <p:spPr>
          <a:xfrm>
            <a:off x="6084168" y="5157192"/>
            <a:ext cx="2243401" cy="0"/>
          </a:xfrm>
          <a:prstGeom prst="line">
            <a:avLst/>
          </a:prstGeom>
        </p:spPr>
        <p:style>
          <a:lnRef idx="1">
            <a:schemeClr val="dk1"/>
          </a:lnRef>
          <a:fillRef idx="0">
            <a:schemeClr val="dk1"/>
          </a:fillRef>
          <a:effectRef idx="0">
            <a:schemeClr val="dk1"/>
          </a:effectRef>
          <a:fontRef idx="minor">
            <a:schemeClr val="tx1"/>
          </a:fontRef>
        </p:style>
      </p:cxnSp>
      <p:cxnSp>
        <p:nvCxnSpPr>
          <p:cNvPr id="12" name="Łącznik prosty 11"/>
          <p:cNvCxnSpPr>
            <a:cxnSpLocks/>
          </p:cNvCxnSpPr>
          <p:nvPr/>
        </p:nvCxnSpPr>
        <p:spPr>
          <a:xfrm>
            <a:off x="6084168" y="3645024"/>
            <a:ext cx="2243401" cy="0"/>
          </a:xfrm>
          <a:prstGeom prst="line">
            <a:avLst/>
          </a:prstGeom>
        </p:spPr>
        <p:style>
          <a:lnRef idx="1">
            <a:schemeClr val="dk1"/>
          </a:lnRef>
          <a:fillRef idx="0">
            <a:schemeClr val="dk1"/>
          </a:fillRef>
          <a:effectRef idx="0">
            <a:schemeClr val="dk1"/>
          </a:effectRef>
          <a:fontRef idx="minor">
            <a:schemeClr val="tx1"/>
          </a:fontRef>
        </p:style>
      </p:cxnSp>
      <p:sp>
        <p:nvSpPr>
          <p:cNvPr id="13" name="pole tekstowe 12"/>
          <p:cNvSpPr txBox="1"/>
          <p:nvPr/>
        </p:nvSpPr>
        <p:spPr>
          <a:xfrm>
            <a:off x="1163281" y="105483"/>
            <a:ext cx="7164288" cy="523220"/>
          </a:xfrm>
          <a:prstGeom prst="rect">
            <a:avLst/>
          </a:prstGeom>
          <a:noFill/>
        </p:spPr>
        <p:txBody>
          <a:bodyPr wrap="square" rtlCol="0">
            <a:spAutoFit/>
          </a:bodyPr>
          <a:lstStyle/>
          <a:p>
            <a:r>
              <a:rPr lang="pl-PL" sz="2800" b="1" dirty="0"/>
              <a:t>Normy bezpieczeństwa dotyczące monitorów</a:t>
            </a:r>
            <a:endParaRPr lang="uk-UA" sz="2800" b="1" dirty="0"/>
          </a:p>
        </p:txBody>
      </p:sp>
    </p:spTree>
    <p:extLst>
      <p:ext uri="{BB962C8B-B14F-4D97-AF65-F5344CB8AC3E}">
        <p14:creationId xmlns:p14="http://schemas.microsoft.com/office/powerpoint/2010/main" val="7730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1268760"/>
            <a:ext cx="4572000" cy="2554545"/>
          </a:xfrm>
          <a:prstGeom prst="rect">
            <a:avLst/>
          </a:prstGeom>
        </p:spPr>
        <p:txBody>
          <a:bodyPr>
            <a:spAutoFit/>
          </a:bodyPr>
          <a:lstStyle/>
          <a:p>
            <a:pPr marL="285750" indent="-285750">
              <a:buFont typeface="Arial" panose="020B0604020202020204" pitchFamily="34" charset="0"/>
              <a:buChar char="•"/>
            </a:pPr>
            <a:r>
              <a:rPr lang="pl-PL" sz="2000" dirty="0"/>
              <a:t>Pierwszy polski komputer XYZ z 1958 r. używał synchroskopu, wyświetlającego na ekranie oscyloskopu, zawartość 16 słów pamięci w postaci 16 rzędów po 36 jasnych i ciemnych punktów. </a:t>
            </a:r>
          </a:p>
          <a:p>
            <a:pPr marL="285750" indent="-285750">
              <a:buFont typeface="Arial" panose="020B0604020202020204" pitchFamily="34" charset="0"/>
              <a:buChar char="•"/>
            </a:pPr>
            <a:r>
              <a:rPr lang="pl-PL" sz="2000" dirty="0"/>
              <a:t>Następnie używany był dalekopis (np. ZAM 41) lub elektryczna maszyna do pisania (np. Odra 1305). </a:t>
            </a:r>
            <a:endParaRPr lang="uk-UA" sz="2000" dirty="0"/>
          </a:p>
        </p:txBody>
      </p:sp>
      <p:sp>
        <p:nvSpPr>
          <p:cNvPr id="3" name="pole tekstowe 2"/>
          <p:cNvSpPr txBox="1"/>
          <p:nvPr/>
        </p:nvSpPr>
        <p:spPr>
          <a:xfrm>
            <a:off x="1691680" y="260648"/>
            <a:ext cx="5832648" cy="523220"/>
          </a:xfrm>
          <a:prstGeom prst="rect">
            <a:avLst/>
          </a:prstGeom>
          <a:noFill/>
        </p:spPr>
        <p:txBody>
          <a:bodyPr wrap="square" rtlCol="0">
            <a:spAutoFit/>
          </a:bodyPr>
          <a:lstStyle/>
          <a:p>
            <a:pPr algn="ctr"/>
            <a:r>
              <a:rPr lang="pl-PL" sz="2800" b="1" dirty="0"/>
              <a:t>Pierwsze „monitory”</a:t>
            </a:r>
          </a:p>
        </p:txBody>
      </p:sp>
      <p:pic>
        <p:nvPicPr>
          <p:cNvPr id="3074" name="Picture 2" descr="Znalezione obrazy dla zapytania synchrosk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078" y="1268760"/>
            <a:ext cx="3461370" cy="3004469"/>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5129257" y="4358011"/>
            <a:ext cx="2597274" cy="400110"/>
          </a:xfrm>
          <a:prstGeom prst="rect">
            <a:avLst/>
          </a:prstGeom>
          <a:noFill/>
        </p:spPr>
        <p:txBody>
          <a:bodyPr wrap="square" rtlCol="0">
            <a:spAutoFit/>
          </a:bodyPr>
          <a:lstStyle/>
          <a:p>
            <a:r>
              <a:rPr lang="pl-PL" sz="2000" dirty="0"/>
              <a:t>Synchroskop</a:t>
            </a:r>
            <a:endParaRPr lang="uk-UA" sz="2000" dirty="0"/>
          </a:p>
        </p:txBody>
      </p:sp>
      <p:pic>
        <p:nvPicPr>
          <p:cNvPr id="3076" name="Picture 4" descr="https://upload.wikimedia.org/wikipedia/commons/thumb/3/36/Monitor_dalekopis.jpg/250px-Monitor_dalekop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52" y="3823305"/>
            <a:ext cx="3073711" cy="253273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274152" y="6356043"/>
            <a:ext cx="3073711" cy="400110"/>
          </a:xfrm>
          <a:prstGeom prst="rect">
            <a:avLst/>
          </a:prstGeom>
          <a:noFill/>
        </p:spPr>
        <p:txBody>
          <a:bodyPr wrap="square" rtlCol="0">
            <a:spAutoFit/>
          </a:bodyPr>
          <a:lstStyle/>
          <a:p>
            <a:r>
              <a:rPr lang="pl-PL" sz="2000" dirty="0"/>
              <a:t>Dalekopis</a:t>
            </a:r>
            <a:endParaRPr lang="uk-UA" sz="2000" dirty="0"/>
          </a:p>
        </p:txBody>
      </p:sp>
    </p:spTree>
    <p:extLst>
      <p:ext uri="{BB962C8B-B14F-4D97-AF65-F5344CB8AC3E}">
        <p14:creationId xmlns:p14="http://schemas.microsoft.com/office/powerpoint/2010/main" val="3006684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908720"/>
            <a:ext cx="4572000" cy="5016758"/>
          </a:xfrm>
          <a:prstGeom prst="rect">
            <a:avLst/>
          </a:prstGeom>
        </p:spPr>
        <p:txBody>
          <a:bodyPr>
            <a:spAutoFit/>
          </a:bodyPr>
          <a:lstStyle/>
          <a:p>
            <a:r>
              <a:rPr lang="pl-PL" sz="2000" dirty="0"/>
              <a:t>-monitor nie reaguje na włącznik (możliwe uszkodzenie zasilacza, lub płyty),</a:t>
            </a:r>
          </a:p>
          <a:p>
            <a:endParaRPr lang="pl-PL" sz="2000" dirty="0"/>
          </a:p>
          <a:p>
            <a:endParaRPr lang="pl-PL" sz="2000" dirty="0"/>
          </a:p>
          <a:p>
            <a:r>
              <a:rPr lang="pl-PL" sz="2000" dirty="0"/>
              <a:t>-monitor reaguje na włącznik, brak obrazu (możliwe uszkodzenie zasilacza, lub usterka płyty),</a:t>
            </a:r>
          </a:p>
          <a:p>
            <a:endParaRPr lang="pl-PL" sz="2000" dirty="0"/>
          </a:p>
          <a:p>
            <a:endParaRPr lang="pl-PL" sz="2000" dirty="0"/>
          </a:p>
          <a:p>
            <a:r>
              <a:rPr lang="pl-PL" sz="2000" dirty="0"/>
              <a:t>-monitor się włącza, po jakimś czasie się wyłącza (uszkodzenie zasilacza),</a:t>
            </a:r>
          </a:p>
          <a:p>
            <a:endParaRPr lang="pl-PL" sz="2000" dirty="0"/>
          </a:p>
          <a:p>
            <a:endParaRPr lang="pl-PL" sz="2000" dirty="0"/>
          </a:p>
          <a:p>
            <a:r>
              <a:rPr lang="pl-PL" sz="2000" dirty="0"/>
              <a:t>-widoczny obraz jest ciemny, brak podświetlania </a:t>
            </a:r>
            <a:r>
              <a:rPr lang="pl-PL" sz="2000" dirty="0" err="1"/>
              <a:t>lcd</a:t>
            </a:r>
            <a:r>
              <a:rPr lang="pl-PL" sz="2000" dirty="0"/>
              <a:t> (uszkodzony </a:t>
            </a:r>
            <a:r>
              <a:rPr lang="pl-PL" sz="2000" dirty="0" err="1"/>
              <a:t>inverter</a:t>
            </a:r>
            <a:r>
              <a:rPr lang="pl-PL" sz="2000" dirty="0"/>
              <a:t>, uszkodzone świetlówki)</a:t>
            </a:r>
          </a:p>
        </p:txBody>
      </p:sp>
      <p:sp>
        <p:nvSpPr>
          <p:cNvPr id="3" name="pole tekstowe 2"/>
          <p:cNvSpPr txBox="1"/>
          <p:nvPr/>
        </p:nvSpPr>
        <p:spPr>
          <a:xfrm>
            <a:off x="2267744" y="60905"/>
            <a:ext cx="5832648" cy="523220"/>
          </a:xfrm>
          <a:prstGeom prst="rect">
            <a:avLst/>
          </a:prstGeom>
          <a:noFill/>
        </p:spPr>
        <p:txBody>
          <a:bodyPr wrap="square" rtlCol="0">
            <a:spAutoFit/>
          </a:bodyPr>
          <a:lstStyle/>
          <a:p>
            <a:r>
              <a:rPr lang="pl-PL" sz="2800" b="1" dirty="0"/>
              <a:t>Przykładowe usterki monitorów</a:t>
            </a:r>
            <a:endParaRPr lang="uk-UA" sz="2800" b="1" dirty="0"/>
          </a:p>
        </p:txBody>
      </p:sp>
      <p:pic>
        <p:nvPicPr>
          <p:cNvPr id="15362" name="Picture 2" descr="http://obrazki.elektroda.net/4_12179686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068" y="908720"/>
            <a:ext cx="3924944" cy="294370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15364" name="Picture 4" descr="http://obrazki.elektroda.pl/5773901000_13388754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9802" y="3915032"/>
            <a:ext cx="3888432" cy="291632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78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9053" y="841317"/>
            <a:ext cx="4032448" cy="2246769"/>
          </a:xfrm>
          <a:prstGeom prst="rect">
            <a:avLst/>
          </a:prstGeom>
        </p:spPr>
        <p:txBody>
          <a:bodyPr wrap="square">
            <a:spAutoFit/>
          </a:bodyPr>
          <a:lstStyle/>
          <a:p>
            <a:r>
              <a:rPr lang="pl-PL" sz="2000" dirty="0"/>
              <a:t>Obecnie używane monitory to ekrany komputerowe, obsługiwane przez komputer zwykle za pośrednictwem karty graficznej, która jest elementem komputera bądź może być wbudowana w sam monitor.</a:t>
            </a:r>
          </a:p>
        </p:txBody>
      </p:sp>
      <p:pic>
        <p:nvPicPr>
          <p:cNvPr id="4098" name="Picture 2" descr="http://photos2.appleinsider.com/gallery/10955-3503-Untitled-20-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927" y="3088086"/>
            <a:ext cx="4552950" cy="299085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4211960" y="6078936"/>
            <a:ext cx="4552950" cy="707886"/>
          </a:xfrm>
          <a:prstGeom prst="rect">
            <a:avLst/>
          </a:prstGeom>
          <a:noFill/>
        </p:spPr>
        <p:txBody>
          <a:bodyPr wrap="square" rtlCol="0">
            <a:spAutoFit/>
          </a:bodyPr>
          <a:lstStyle/>
          <a:p>
            <a:r>
              <a:rPr lang="pl-PL" sz="2000" dirty="0"/>
              <a:t>Przykładem monitora z wbudowanym GPU jest </a:t>
            </a:r>
            <a:r>
              <a:rPr lang="pl-PL" sz="2000" dirty="0" err="1"/>
              <a:t>iMAC</a:t>
            </a:r>
            <a:r>
              <a:rPr lang="pl-PL" sz="2000" dirty="0"/>
              <a:t> </a:t>
            </a:r>
            <a:r>
              <a:rPr lang="pl-PL" sz="2000" dirty="0" err="1"/>
              <a:t>Retina</a:t>
            </a:r>
            <a:r>
              <a:rPr lang="pl-PL" sz="2000" dirty="0"/>
              <a:t> 5K</a:t>
            </a:r>
            <a:r>
              <a:rPr lang="pl-PL" dirty="0"/>
              <a:t>.</a:t>
            </a:r>
          </a:p>
        </p:txBody>
      </p:sp>
      <p:sp>
        <p:nvSpPr>
          <p:cNvPr id="5" name="pole tekstowe 4"/>
          <p:cNvSpPr txBox="1"/>
          <p:nvPr/>
        </p:nvSpPr>
        <p:spPr>
          <a:xfrm>
            <a:off x="2771800" y="188640"/>
            <a:ext cx="4248472" cy="523220"/>
          </a:xfrm>
          <a:prstGeom prst="rect">
            <a:avLst/>
          </a:prstGeom>
          <a:noFill/>
        </p:spPr>
        <p:txBody>
          <a:bodyPr wrap="square" rtlCol="0">
            <a:spAutoFit/>
          </a:bodyPr>
          <a:lstStyle/>
          <a:p>
            <a:pPr algn="ctr"/>
            <a:r>
              <a:rPr lang="pl-PL" sz="2800" b="1" dirty="0"/>
              <a:t>Obecne monitory</a:t>
            </a:r>
            <a:endParaRPr lang="uk-UA" sz="2800" b="1" dirty="0"/>
          </a:p>
        </p:txBody>
      </p:sp>
      <p:pic>
        <p:nvPicPr>
          <p:cNvPr id="4102" name="Picture 6" descr="https://upload.wikimedia.org/wikipedia/commons/thumb/f/fa/Apple_logo_black.svg/768px-Apple_logo_black.svg.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6800"/>
                    </a14:imgEffect>
                    <a14:imgEffect>
                      <a14:saturation sat="96000"/>
                    </a14:imgEffect>
                  </a14:imgLayer>
                </a14:imgProps>
              </a:ext>
              <a:ext uri="{28A0092B-C50C-407E-A947-70E740481C1C}">
                <a14:useLocalDpi xmlns:a14="http://schemas.microsoft.com/office/drawing/2010/main" val="0"/>
              </a:ext>
            </a:extLst>
          </a:blip>
          <a:srcRect/>
          <a:stretch>
            <a:fillRect/>
          </a:stretch>
        </p:blipFill>
        <p:spPr bwMode="auto">
          <a:xfrm>
            <a:off x="571707" y="3088086"/>
            <a:ext cx="3255885" cy="3255885"/>
          </a:xfrm>
          <a:prstGeom prst="rect">
            <a:avLst/>
          </a:prstGeom>
          <a:noFill/>
          <a:effectLst>
            <a:outerShdw blurRad="50800" dist="50800" dir="5400000" algn="ctr" rotWithShape="0">
              <a:srgbClr val="000000">
                <a:alpha val="8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50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987824" y="188640"/>
            <a:ext cx="3247812" cy="523220"/>
          </a:xfrm>
          <a:prstGeom prst="rect">
            <a:avLst/>
          </a:prstGeom>
        </p:spPr>
        <p:txBody>
          <a:bodyPr wrap="none">
            <a:spAutoFit/>
          </a:bodyPr>
          <a:lstStyle/>
          <a:p>
            <a:r>
              <a:rPr lang="pl-PL" sz="2800" b="1" dirty="0"/>
              <a:t>Podstawowe pojęcia</a:t>
            </a:r>
            <a:endParaRPr lang="uk-UA" sz="2800" b="1" dirty="0"/>
          </a:p>
        </p:txBody>
      </p:sp>
      <p:sp>
        <p:nvSpPr>
          <p:cNvPr id="4" name="Prostokąt 3"/>
          <p:cNvSpPr/>
          <p:nvPr/>
        </p:nvSpPr>
        <p:spPr>
          <a:xfrm>
            <a:off x="323528" y="1268760"/>
            <a:ext cx="4572000" cy="2246769"/>
          </a:xfrm>
          <a:prstGeom prst="rect">
            <a:avLst/>
          </a:prstGeom>
        </p:spPr>
        <p:txBody>
          <a:bodyPr>
            <a:spAutoFit/>
          </a:bodyPr>
          <a:lstStyle/>
          <a:p>
            <a:r>
              <a:rPr lang="pl-PL" sz="2000" b="1" dirty="0"/>
              <a:t>Piksel</a:t>
            </a:r>
            <a:r>
              <a:rPr lang="pl-PL" sz="2000" dirty="0"/>
              <a:t> (rozmiar plamki w mm) -  Wielkość najmniejszej składowej cząstki obrazu wyświetlanej na ekranie. – Z reguły rozmiar plamki wynosi od 0,1 mm do 0,42 mm.  Im mniejszy piksel w monitorze, tym bardziej dokładny, ostry i kontrastowy obraz</a:t>
            </a:r>
            <a:endParaRPr lang="uk-UA" sz="2000" dirty="0"/>
          </a:p>
        </p:txBody>
      </p:sp>
      <p:pic>
        <p:nvPicPr>
          <p:cNvPr id="5" name="Obraz 4"/>
          <p:cNvPicPr>
            <a:picLocks noChangeAspect="1"/>
          </p:cNvPicPr>
          <p:nvPr/>
        </p:nvPicPr>
        <p:blipFill rotWithShape="1">
          <a:blip r:embed="rId2"/>
          <a:srcRect l="23225" t="30390" r="20863" b="20587"/>
          <a:stretch/>
        </p:blipFill>
        <p:spPr>
          <a:xfrm>
            <a:off x="323528" y="3789040"/>
            <a:ext cx="5112568" cy="2520280"/>
          </a:xfrm>
          <a:prstGeom prst="rect">
            <a:avLst/>
          </a:prstGeom>
          <a:effectLst>
            <a:softEdge rad="38100"/>
          </a:effectLst>
        </p:spPr>
      </p:pic>
      <p:pic>
        <p:nvPicPr>
          <p:cNvPr id="5122" name="Picture 2" descr="https://upload.wikimedia.org/wikipedia/commons/a/aa/Liquid_Crystal_Display_Macro_Example_zoom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952" y="1181430"/>
            <a:ext cx="3445872" cy="261298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5124" name="Picture 4" descr="http://phaser.io/content/tutorials/coding-tips-005/pacman.png"/>
          <p:cNvPicPr>
            <a:picLocks noChangeAspect="1" noChangeArrowheads="1"/>
          </p:cNvPicPr>
          <p:nvPr/>
        </p:nvPicPr>
        <p:blipFill rotWithShape="1">
          <a:blip r:embed="rId4">
            <a:extLst>
              <a:ext uri="{28A0092B-C50C-407E-A947-70E740481C1C}">
                <a14:useLocalDpi xmlns:a14="http://schemas.microsoft.com/office/drawing/2010/main" val="0"/>
              </a:ext>
            </a:extLst>
          </a:blip>
          <a:srcRect t="-922" r="34278" b="1"/>
          <a:stretch/>
        </p:blipFill>
        <p:spPr bwMode="auto">
          <a:xfrm>
            <a:off x="5536952" y="4469148"/>
            <a:ext cx="3612057" cy="1855267"/>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37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1124744"/>
            <a:ext cx="4572000" cy="1938992"/>
          </a:xfrm>
          <a:prstGeom prst="rect">
            <a:avLst/>
          </a:prstGeom>
        </p:spPr>
        <p:txBody>
          <a:bodyPr>
            <a:spAutoFit/>
          </a:bodyPr>
          <a:lstStyle/>
          <a:p>
            <a:r>
              <a:rPr lang="pl-PL" sz="2000" b="1" dirty="0" err="1"/>
              <a:t>Subpiksel</a:t>
            </a:r>
            <a:r>
              <a:rPr lang="pl-PL" sz="2000" b="1" dirty="0"/>
              <a:t> </a:t>
            </a:r>
            <a:r>
              <a:rPr lang="pl-PL" sz="2000" dirty="0"/>
              <a:t>- Każdy piksel składa się z trzech </a:t>
            </a:r>
            <a:r>
              <a:rPr lang="pl-PL" sz="2000" dirty="0" err="1"/>
              <a:t>subpikseli.Mają</a:t>
            </a:r>
            <a:r>
              <a:rPr lang="pl-PL" sz="2000" dirty="0"/>
              <a:t> one kolor czerwony, zielony i niebieski (standard RGB). Łącząc te trzy </a:t>
            </a:r>
            <a:r>
              <a:rPr lang="pl-PL" sz="2000" dirty="0" err="1"/>
              <a:t>subpiksele</a:t>
            </a:r>
            <a:r>
              <a:rPr lang="pl-PL" sz="2000" dirty="0"/>
              <a:t>, można uzyskać wszystkie możliwe kombinacje kolorów tworzące widmo barw.</a:t>
            </a:r>
            <a:endParaRPr lang="uk-UA" sz="2000" dirty="0"/>
          </a:p>
        </p:txBody>
      </p:sp>
      <p:sp>
        <p:nvSpPr>
          <p:cNvPr id="3" name="Prostokąt 2"/>
          <p:cNvSpPr/>
          <p:nvPr/>
        </p:nvSpPr>
        <p:spPr>
          <a:xfrm>
            <a:off x="3771011" y="188640"/>
            <a:ext cx="1601977" cy="523220"/>
          </a:xfrm>
          <a:prstGeom prst="rect">
            <a:avLst/>
          </a:prstGeom>
        </p:spPr>
        <p:txBody>
          <a:bodyPr wrap="none">
            <a:spAutoFit/>
          </a:bodyPr>
          <a:lstStyle/>
          <a:p>
            <a:r>
              <a:rPr lang="pl-PL" sz="2800" b="1" dirty="0" err="1"/>
              <a:t>Subpiksel</a:t>
            </a:r>
            <a:endParaRPr lang="uk-UA" sz="2800" b="1" dirty="0"/>
          </a:p>
        </p:txBody>
      </p:sp>
      <p:pic>
        <p:nvPicPr>
          <p:cNvPr id="6148" name="Picture 4" descr="http://alienryderflex.com/sub_pixel/sub_pixel_antialiasing_3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988" y="1124744"/>
            <a:ext cx="3562712" cy="345284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6150" name="Picture 6" descr="https://bpiinc.files.wordpress.com/2011/11/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212976"/>
            <a:ext cx="3303467" cy="3303467"/>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89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771800" y="260648"/>
            <a:ext cx="3600400" cy="523220"/>
          </a:xfrm>
          <a:prstGeom prst="rect">
            <a:avLst/>
          </a:prstGeom>
          <a:noFill/>
        </p:spPr>
        <p:txBody>
          <a:bodyPr wrap="square" rtlCol="0">
            <a:spAutoFit/>
          </a:bodyPr>
          <a:lstStyle/>
          <a:p>
            <a:pPr algn="ctr"/>
            <a:r>
              <a:rPr lang="pl-PL" sz="2800" b="1" dirty="0" err="1"/>
              <a:t>Dead</a:t>
            </a:r>
            <a:r>
              <a:rPr lang="pl-PL" sz="2800" b="1" dirty="0"/>
              <a:t> </a:t>
            </a:r>
            <a:r>
              <a:rPr lang="pl-PL" sz="2800" b="1" dirty="0" err="1"/>
              <a:t>pixel</a:t>
            </a:r>
            <a:endParaRPr lang="uk-UA" sz="2800" b="1" dirty="0"/>
          </a:p>
        </p:txBody>
      </p:sp>
      <p:sp>
        <p:nvSpPr>
          <p:cNvPr id="3" name="Prostokąt 2"/>
          <p:cNvSpPr/>
          <p:nvPr/>
        </p:nvSpPr>
        <p:spPr>
          <a:xfrm>
            <a:off x="323528" y="1412776"/>
            <a:ext cx="4572000" cy="1323439"/>
          </a:xfrm>
          <a:prstGeom prst="rect">
            <a:avLst/>
          </a:prstGeom>
        </p:spPr>
        <p:txBody>
          <a:bodyPr>
            <a:spAutoFit/>
          </a:bodyPr>
          <a:lstStyle/>
          <a:p>
            <a:r>
              <a:rPr lang="pl-PL" sz="2000" b="1" dirty="0" err="1"/>
              <a:t>Dead</a:t>
            </a:r>
            <a:r>
              <a:rPr lang="pl-PL" sz="2000" b="1" dirty="0"/>
              <a:t> </a:t>
            </a:r>
            <a:r>
              <a:rPr lang="pl-PL" sz="2000" b="1" dirty="0" err="1"/>
              <a:t>pixel</a:t>
            </a:r>
            <a:r>
              <a:rPr lang="pl-PL" sz="2000" b="1" dirty="0"/>
              <a:t> </a:t>
            </a:r>
            <a:r>
              <a:rPr lang="pl-PL" sz="2000" dirty="0"/>
              <a:t>to </a:t>
            </a:r>
            <a:r>
              <a:rPr lang="pl-PL" sz="2000" dirty="0" err="1"/>
              <a:t>subpiksel</a:t>
            </a:r>
            <a:r>
              <a:rPr lang="pl-PL" sz="2000" dirty="0"/>
              <a:t>, który nie zmienia swojej barwy lub się nie wzbudza - np. w wyniku awarii tranzystora sterującego - brak załamania strumienia światła</a:t>
            </a:r>
            <a:endParaRPr lang="uk-UA" sz="2000" dirty="0"/>
          </a:p>
        </p:txBody>
      </p:sp>
      <p:pic>
        <p:nvPicPr>
          <p:cNvPr id="13314" name="Picture 2" descr="https://upload.wikimedia.org/wikipedia/commons/2/20/Lcd_display_dead_pix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96952"/>
            <a:ext cx="3600400"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4577009" y="2967927"/>
            <a:ext cx="4572000" cy="2554545"/>
          </a:xfrm>
          <a:prstGeom prst="rect">
            <a:avLst/>
          </a:prstGeom>
        </p:spPr>
        <p:txBody>
          <a:bodyPr>
            <a:spAutoFit/>
          </a:bodyPr>
          <a:lstStyle/>
          <a:p>
            <a:r>
              <a:rPr lang="pl-PL" sz="2000" dirty="0"/>
              <a:t>Martwy lub świecący cały piksel:</a:t>
            </a:r>
          </a:p>
          <a:p>
            <a:endParaRPr lang="pl-PL" sz="2000" dirty="0"/>
          </a:p>
          <a:p>
            <a:r>
              <a:rPr lang="pl-PL" sz="1600" dirty="0" err="1"/>
              <a:t>liczba_pikseli_matrycy</a:t>
            </a:r>
            <a:r>
              <a:rPr lang="pl-PL" sz="1600" dirty="0"/>
              <a:t> · 2 liczba przewidziana normą = 1 000 000 </a:t>
            </a:r>
          </a:p>
          <a:p>
            <a:endParaRPr lang="pl-PL" sz="2000" dirty="0"/>
          </a:p>
          <a:p>
            <a:r>
              <a:rPr lang="pl-PL" sz="2000" dirty="0"/>
              <a:t>Martwy lub świecący </a:t>
            </a:r>
            <a:r>
              <a:rPr lang="pl-PL" sz="2000" dirty="0" err="1"/>
              <a:t>subpiksel</a:t>
            </a:r>
            <a:r>
              <a:rPr lang="pl-PL" sz="2000" dirty="0"/>
              <a:t>:</a:t>
            </a:r>
          </a:p>
          <a:p>
            <a:endParaRPr lang="pl-PL" sz="1600" dirty="0"/>
          </a:p>
          <a:p>
            <a:r>
              <a:rPr lang="pl-PL" sz="1600" dirty="0" err="1"/>
              <a:t>liczba_pikseli_matrycy</a:t>
            </a:r>
            <a:r>
              <a:rPr lang="pl-PL" sz="1600" dirty="0"/>
              <a:t> · 5 liczba przewidziana normą = 1 000 000 </a:t>
            </a:r>
            <a:endParaRPr lang="uk-UA" sz="1600" dirty="0"/>
          </a:p>
        </p:txBody>
      </p:sp>
    </p:spTree>
    <p:extLst>
      <p:ext uri="{BB962C8B-B14F-4D97-AF65-F5344CB8AC3E}">
        <p14:creationId xmlns:p14="http://schemas.microsoft.com/office/powerpoint/2010/main" val="448096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987824" y="116632"/>
            <a:ext cx="3600400" cy="523220"/>
          </a:xfrm>
          <a:prstGeom prst="rect">
            <a:avLst/>
          </a:prstGeom>
          <a:noFill/>
        </p:spPr>
        <p:txBody>
          <a:bodyPr wrap="square" rtlCol="0">
            <a:spAutoFit/>
          </a:bodyPr>
          <a:lstStyle/>
          <a:p>
            <a:r>
              <a:rPr lang="pl-PL" sz="2800" b="1" dirty="0"/>
              <a:t>Parametry monitorów</a:t>
            </a:r>
            <a:endParaRPr lang="uk-UA" sz="2800" b="1" dirty="0"/>
          </a:p>
        </p:txBody>
      </p:sp>
      <p:graphicFrame>
        <p:nvGraphicFramePr>
          <p:cNvPr id="8" name="Tabela 7"/>
          <p:cNvGraphicFramePr>
            <a:graphicFrameLocks noGrp="1"/>
          </p:cNvGraphicFramePr>
          <p:nvPr>
            <p:extLst>
              <p:ext uri="{D42A27DB-BD31-4B8C-83A1-F6EECF244321}">
                <p14:modId xmlns:p14="http://schemas.microsoft.com/office/powerpoint/2010/main" val="3748869640"/>
              </p:ext>
            </p:extLst>
          </p:nvPr>
        </p:nvGraphicFramePr>
        <p:xfrm>
          <a:off x="0" y="576551"/>
          <a:ext cx="9144000" cy="6218144"/>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384172810"/>
                    </a:ext>
                  </a:extLst>
                </a:gridCol>
                <a:gridCol w="4572000">
                  <a:extLst>
                    <a:ext uri="{9D8B030D-6E8A-4147-A177-3AD203B41FA5}">
                      <a16:colId xmlns:a16="http://schemas.microsoft.com/office/drawing/2014/main" val="3198934633"/>
                    </a:ext>
                  </a:extLst>
                </a:gridCol>
              </a:tblGrid>
              <a:tr h="488782">
                <a:tc>
                  <a:txBody>
                    <a:bodyPr/>
                    <a:lstStyle/>
                    <a:p>
                      <a:pPr algn="ctr"/>
                      <a:r>
                        <a:rPr lang="pl-PL" sz="2400" dirty="0"/>
                        <a:t>Parametr</a:t>
                      </a:r>
                      <a:endParaRPr lang="uk-UA" sz="2400" dirty="0"/>
                    </a:p>
                  </a:txBody>
                  <a:tcPr>
                    <a:solidFill>
                      <a:srgbClr val="C00000"/>
                    </a:solidFill>
                  </a:tcPr>
                </a:tc>
                <a:tc>
                  <a:txBody>
                    <a:bodyPr/>
                    <a:lstStyle/>
                    <a:p>
                      <a:pPr algn="ctr"/>
                      <a:r>
                        <a:rPr lang="pl-PL" sz="2400" dirty="0"/>
                        <a:t>Opis</a:t>
                      </a:r>
                      <a:endParaRPr lang="uk-UA" sz="2400" dirty="0"/>
                    </a:p>
                  </a:txBody>
                  <a:tcPr>
                    <a:solidFill>
                      <a:srgbClr val="C00000"/>
                    </a:solidFill>
                  </a:tcPr>
                </a:tc>
                <a:extLst>
                  <a:ext uri="{0D108BD9-81ED-4DB2-BD59-A6C34878D82A}">
                    <a16:rowId xmlns:a16="http://schemas.microsoft.com/office/drawing/2014/main" val="115123426"/>
                  </a:ext>
                </a:extLst>
              </a:tr>
              <a:tr h="409305">
                <a:tc>
                  <a:txBody>
                    <a:bodyPr/>
                    <a:lstStyle/>
                    <a:p>
                      <a:r>
                        <a:rPr lang="pl-PL" sz="2000" dirty="0"/>
                        <a:t>Przekątna ekranu(cale)</a:t>
                      </a:r>
                      <a:endParaRPr lang="uk-UA" sz="2000" dirty="0"/>
                    </a:p>
                  </a:txBody>
                  <a:tcPr>
                    <a:solidFill>
                      <a:schemeClr val="bg1">
                        <a:lumMod val="75000"/>
                      </a:schemeClr>
                    </a:solidFill>
                  </a:tcPr>
                </a:tc>
                <a:tc>
                  <a:txBody>
                    <a:bodyPr/>
                    <a:lstStyle/>
                    <a:p>
                      <a:r>
                        <a:rPr lang="pl-PL" sz="2000" dirty="0"/>
                        <a:t>Decyduje o rozmiarze ekranu</a:t>
                      </a:r>
                      <a:endParaRPr lang="uk-UA" sz="2000" dirty="0"/>
                    </a:p>
                  </a:txBody>
                  <a:tcPr>
                    <a:solidFill>
                      <a:schemeClr val="bg1">
                        <a:lumMod val="75000"/>
                      </a:schemeClr>
                    </a:solidFill>
                  </a:tcPr>
                </a:tc>
                <a:extLst>
                  <a:ext uri="{0D108BD9-81ED-4DB2-BD59-A6C34878D82A}">
                    <a16:rowId xmlns:a16="http://schemas.microsoft.com/office/drawing/2014/main" val="1027782462"/>
                  </a:ext>
                </a:extLst>
              </a:tr>
              <a:tr h="706472">
                <a:tc>
                  <a:txBody>
                    <a:bodyPr/>
                    <a:lstStyle/>
                    <a:p>
                      <a:r>
                        <a:rPr lang="pl-PL" sz="2000" dirty="0"/>
                        <a:t>Obszar widziany</a:t>
                      </a:r>
                      <a:endParaRPr lang="uk-UA" sz="2000" dirty="0"/>
                    </a:p>
                  </a:txBody>
                  <a:tcPr>
                    <a:solidFill>
                      <a:schemeClr val="bg1">
                        <a:lumMod val="75000"/>
                      </a:schemeClr>
                    </a:solidFill>
                  </a:tcPr>
                </a:tc>
                <a:tc>
                  <a:txBody>
                    <a:bodyPr/>
                    <a:lstStyle/>
                    <a:p>
                      <a:r>
                        <a:rPr lang="pl-PL" sz="2000" dirty="0"/>
                        <a:t>Obszar faktycznie widziany przez użytkownika</a:t>
                      </a:r>
                      <a:endParaRPr lang="uk-UA" sz="2000" dirty="0"/>
                    </a:p>
                  </a:txBody>
                  <a:tcPr>
                    <a:solidFill>
                      <a:schemeClr val="bg1">
                        <a:lumMod val="75000"/>
                      </a:schemeClr>
                    </a:solidFill>
                  </a:tcPr>
                </a:tc>
                <a:extLst>
                  <a:ext uri="{0D108BD9-81ED-4DB2-BD59-A6C34878D82A}">
                    <a16:rowId xmlns:a16="http://schemas.microsoft.com/office/drawing/2014/main" val="3371445772"/>
                  </a:ext>
                </a:extLst>
              </a:tr>
              <a:tr h="409305">
                <a:tc>
                  <a:txBody>
                    <a:bodyPr/>
                    <a:lstStyle/>
                    <a:p>
                      <a:r>
                        <a:rPr lang="pl-PL" sz="2000" dirty="0"/>
                        <a:t>Proporcje ekranu(np. 4:3)</a:t>
                      </a:r>
                      <a:endParaRPr lang="uk-UA" sz="2000" dirty="0"/>
                    </a:p>
                  </a:txBody>
                  <a:tcPr>
                    <a:solidFill>
                      <a:schemeClr val="bg1">
                        <a:lumMod val="75000"/>
                      </a:schemeClr>
                    </a:solidFill>
                  </a:tcPr>
                </a:tc>
                <a:tc>
                  <a:txBody>
                    <a:bodyPr/>
                    <a:lstStyle/>
                    <a:p>
                      <a:r>
                        <a:rPr lang="pl-PL" sz="2000" dirty="0"/>
                        <a:t>Decyduje o kształcie ekranu</a:t>
                      </a:r>
                      <a:endParaRPr lang="uk-UA" sz="2000" dirty="0"/>
                    </a:p>
                  </a:txBody>
                  <a:tcPr>
                    <a:solidFill>
                      <a:schemeClr val="bg1">
                        <a:lumMod val="75000"/>
                      </a:schemeClr>
                    </a:solidFill>
                  </a:tcPr>
                </a:tc>
                <a:extLst>
                  <a:ext uri="{0D108BD9-81ED-4DB2-BD59-A6C34878D82A}">
                    <a16:rowId xmlns:a16="http://schemas.microsoft.com/office/drawing/2014/main" val="921959954"/>
                  </a:ext>
                </a:extLst>
              </a:tr>
              <a:tr h="409305">
                <a:tc>
                  <a:txBody>
                    <a:bodyPr/>
                    <a:lstStyle/>
                    <a:p>
                      <a:r>
                        <a:rPr lang="pl-PL" sz="2000" dirty="0"/>
                        <a:t>Rozmiar piksela</a:t>
                      </a:r>
                      <a:endParaRPr lang="uk-UA" sz="2000" dirty="0"/>
                    </a:p>
                  </a:txBody>
                  <a:tcPr>
                    <a:solidFill>
                      <a:schemeClr val="bg1">
                        <a:lumMod val="75000"/>
                      </a:schemeClr>
                    </a:solidFill>
                  </a:tcPr>
                </a:tc>
                <a:tc>
                  <a:txBody>
                    <a:bodyPr/>
                    <a:lstStyle/>
                    <a:p>
                      <a:r>
                        <a:rPr lang="pl-PL" sz="2000" dirty="0"/>
                        <a:t>Wielkość plamki obrazu</a:t>
                      </a:r>
                      <a:endParaRPr lang="uk-UA" sz="2000" dirty="0"/>
                    </a:p>
                  </a:txBody>
                  <a:tcPr>
                    <a:solidFill>
                      <a:schemeClr val="bg1">
                        <a:lumMod val="75000"/>
                      </a:schemeClr>
                    </a:solidFill>
                  </a:tcPr>
                </a:tc>
                <a:extLst>
                  <a:ext uri="{0D108BD9-81ED-4DB2-BD59-A6C34878D82A}">
                    <a16:rowId xmlns:a16="http://schemas.microsoft.com/office/drawing/2014/main" val="180443707"/>
                  </a:ext>
                </a:extLst>
              </a:tr>
              <a:tr h="706472">
                <a:tc>
                  <a:txBody>
                    <a:bodyPr/>
                    <a:lstStyle/>
                    <a:p>
                      <a:r>
                        <a:rPr lang="pl-PL" sz="2000" dirty="0"/>
                        <a:t>Rozdzielczość ekranu</a:t>
                      </a:r>
                      <a:endParaRPr lang="uk-UA" sz="2000" dirty="0"/>
                    </a:p>
                  </a:txBody>
                  <a:tcPr>
                    <a:solidFill>
                      <a:schemeClr val="bg1">
                        <a:lumMod val="75000"/>
                      </a:schemeClr>
                    </a:solidFill>
                  </a:tcPr>
                </a:tc>
                <a:tc>
                  <a:txBody>
                    <a:bodyPr/>
                    <a:lstStyle/>
                    <a:p>
                      <a:r>
                        <a:rPr lang="pl-PL" sz="2000" dirty="0"/>
                        <a:t>Ilość pikseli w pionie i poziomie</a:t>
                      </a:r>
                      <a:endParaRPr lang="uk-UA" sz="2000" dirty="0"/>
                    </a:p>
                  </a:txBody>
                  <a:tcPr>
                    <a:solidFill>
                      <a:schemeClr val="bg1">
                        <a:lumMod val="75000"/>
                      </a:schemeClr>
                    </a:solidFill>
                  </a:tcPr>
                </a:tc>
                <a:extLst>
                  <a:ext uri="{0D108BD9-81ED-4DB2-BD59-A6C34878D82A}">
                    <a16:rowId xmlns:a16="http://schemas.microsoft.com/office/drawing/2014/main" val="221824354"/>
                  </a:ext>
                </a:extLst>
              </a:tr>
              <a:tr h="409305">
                <a:tc>
                  <a:txBody>
                    <a:bodyPr/>
                    <a:lstStyle/>
                    <a:p>
                      <a:r>
                        <a:rPr lang="pl-PL" sz="2000" dirty="0"/>
                        <a:t>Typ ekranu</a:t>
                      </a:r>
                      <a:endParaRPr lang="uk-UA" sz="2000" dirty="0"/>
                    </a:p>
                  </a:txBody>
                  <a:tcPr>
                    <a:solidFill>
                      <a:schemeClr val="bg1">
                        <a:lumMod val="75000"/>
                      </a:schemeClr>
                    </a:solidFill>
                  </a:tcPr>
                </a:tc>
                <a:tc>
                  <a:txBody>
                    <a:bodyPr/>
                    <a:lstStyle/>
                    <a:p>
                      <a:r>
                        <a:rPr lang="pl-PL" sz="2000" dirty="0"/>
                        <a:t>Błyszczący/matowy</a:t>
                      </a:r>
                      <a:endParaRPr lang="uk-UA" sz="2000" dirty="0"/>
                    </a:p>
                  </a:txBody>
                  <a:tcPr>
                    <a:solidFill>
                      <a:schemeClr val="bg1">
                        <a:lumMod val="75000"/>
                      </a:schemeClr>
                    </a:solidFill>
                  </a:tcPr>
                </a:tc>
                <a:extLst>
                  <a:ext uri="{0D108BD9-81ED-4DB2-BD59-A6C34878D82A}">
                    <a16:rowId xmlns:a16="http://schemas.microsoft.com/office/drawing/2014/main" val="4074099287"/>
                  </a:ext>
                </a:extLst>
              </a:tr>
              <a:tr h="706472">
                <a:tc>
                  <a:txBody>
                    <a:bodyPr/>
                    <a:lstStyle/>
                    <a:p>
                      <a:r>
                        <a:rPr lang="pl-PL" sz="2000" dirty="0"/>
                        <a:t>Jasność</a:t>
                      </a:r>
                      <a:endParaRPr lang="uk-UA" sz="2000" dirty="0"/>
                    </a:p>
                  </a:txBody>
                  <a:tcPr>
                    <a:solidFill>
                      <a:schemeClr val="bg1">
                        <a:lumMod val="75000"/>
                      </a:schemeClr>
                    </a:solidFill>
                  </a:tcPr>
                </a:tc>
                <a:tc>
                  <a:txBody>
                    <a:bodyPr/>
                    <a:lstStyle/>
                    <a:p>
                      <a:r>
                        <a:rPr lang="pl-PL" sz="2000" dirty="0"/>
                        <a:t>Natężenie światła emitowane przez ekran</a:t>
                      </a:r>
                      <a:endParaRPr lang="uk-UA" sz="2000" dirty="0"/>
                    </a:p>
                  </a:txBody>
                  <a:tcPr>
                    <a:solidFill>
                      <a:schemeClr val="bg1">
                        <a:lumMod val="75000"/>
                      </a:schemeClr>
                    </a:solidFill>
                  </a:tcPr>
                </a:tc>
                <a:extLst>
                  <a:ext uri="{0D108BD9-81ED-4DB2-BD59-A6C34878D82A}">
                    <a16:rowId xmlns:a16="http://schemas.microsoft.com/office/drawing/2014/main" val="629253378"/>
                  </a:ext>
                </a:extLst>
              </a:tr>
              <a:tr h="761632">
                <a:tc>
                  <a:txBody>
                    <a:bodyPr/>
                    <a:lstStyle/>
                    <a:p>
                      <a:r>
                        <a:rPr lang="pl-PL" sz="2000" dirty="0"/>
                        <a:t>Kąt widzenia</a:t>
                      </a:r>
                      <a:endParaRPr lang="uk-UA" sz="2000" dirty="0"/>
                    </a:p>
                  </a:txBody>
                  <a:tcPr>
                    <a:solidFill>
                      <a:schemeClr val="bg1">
                        <a:lumMod val="75000"/>
                      </a:schemeClr>
                    </a:solidFill>
                  </a:tcPr>
                </a:tc>
                <a:tc>
                  <a:txBody>
                    <a:bodyPr/>
                    <a:lstStyle/>
                    <a:p>
                      <a:r>
                        <a:rPr lang="pl-PL" sz="2000" dirty="0"/>
                        <a:t>Kąt dla którego obraz jest widoczny</a:t>
                      </a:r>
                      <a:endParaRPr lang="uk-UA" sz="2000" dirty="0"/>
                    </a:p>
                  </a:txBody>
                  <a:tcPr>
                    <a:solidFill>
                      <a:schemeClr val="bg1">
                        <a:lumMod val="75000"/>
                      </a:schemeClr>
                    </a:solidFill>
                  </a:tcPr>
                </a:tc>
                <a:extLst>
                  <a:ext uri="{0D108BD9-81ED-4DB2-BD59-A6C34878D82A}">
                    <a16:rowId xmlns:a16="http://schemas.microsoft.com/office/drawing/2014/main" val="3508981073"/>
                  </a:ext>
                </a:extLst>
              </a:tr>
              <a:tr h="403698">
                <a:tc>
                  <a:txBody>
                    <a:bodyPr/>
                    <a:lstStyle/>
                    <a:p>
                      <a:r>
                        <a:rPr lang="pl-PL" sz="2000" dirty="0"/>
                        <a:t>Liczba kolorów</a:t>
                      </a:r>
                      <a:endParaRPr lang="uk-UA" sz="2000" dirty="0"/>
                    </a:p>
                  </a:txBody>
                  <a:tcPr>
                    <a:solidFill>
                      <a:schemeClr val="bg1">
                        <a:lumMod val="75000"/>
                      </a:schemeClr>
                    </a:solidFill>
                  </a:tcPr>
                </a:tc>
                <a:tc>
                  <a:txBody>
                    <a:bodyPr/>
                    <a:lstStyle/>
                    <a:p>
                      <a:endParaRPr lang="uk-UA" sz="2000" dirty="0"/>
                    </a:p>
                  </a:txBody>
                  <a:tcPr>
                    <a:solidFill>
                      <a:schemeClr val="bg1">
                        <a:lumMod val="75000"/>
                      </a:schemeClr>
                    </a:solidFill>
                  </a:tcPr>
                </a:tc>
                <a:extLst>
                  <a:ext uri="{0D108BD9-81ED-4DB2-BD59-A6C34878D82A}">
                    <a16:rowId xmlns:a16="http://schemas.microsoft.com/office/drawing/2014/main" val="2548161111"/>
                  </a:ext>
                </a:extLst>
              </a:tr>
              <a:tr h="403698">
                <a:tc>
                  <a:txBody>
                    <a:bodyPr/>
                    <a:lstStyle/>
                    <a:p>
                      <a:r>
                        <a:rPr lang="pl-PL" sz="2000" dirty="0"/>
                        <a:t>Zakres regulacji ekranu</a:t>
                      </a:r>
                      <a:endParaRPr lang="uk-UA" sz="2000" dirty="0"/>
                    </a:p>
                  </a:txBody>
                  <a:tcPr>
                    <a:solidFill>
                      <a:schemeClr val="bg1">
                        <a:lumMod val="75000"/>
                      </a:schemeClr>
                    </a:solidFill>
                  </a:tcPr>
                </a:tc>
                <a:tc>
                  <a:txBody>
                    <a:bodyPr/>
                    <a:lstStyle/>
                    <a:p>
                      <a:endParaRPr lang="uk-UA" sz="2000" dirty="0"/>
                    </a:p>
                  </a:txBody>
                  <a:tcPr>
                    <a:solidFill>
                      <a:schemeClr val="bg1">
                        <a:lumMod val="75000"/>
                      </a:schemeClr>
                    </a:solidFill>
                  </a:tcPr>
                </a:tc>
                <a:extLst>
                  <a:ext uri="{0D108BD9-81ED-4DB2-BD59-A6C34878D82A}">
                    <a16:rowId xmlns:a16="http://schemas.microsoft.com/office/drawing/2014/main" val="343697847"/>
                  </a:ext>
                </a:extLst>
              </a:tr>
              <a:tr h="403698">
                <a:tc>
                  <a:txBody>
                    <a:bodyPr/>
                    <a:lstStyle/>
                    <a:p>
                      <a:r>
                        <a:rPr lang="pl-PL" sz="2000" dirty="0"/>
                        <a:t>Waga</a:t>
                      </a:r>
                      <a:endParaRPr lang="uk-UA" sz="2000" dirty="0"/>
                    </a:p>
                  </a:txBody>
                  <a:tcPr>
                    <a:solidFill>
                      <a:schemeClr val="bg1">
                        <a:lumMod val="75000"/>
                      </a:schemeClr>
                    </a:solidFill>
                  </a:tcPr>
                </a:tc>
                <a:tc>
                  <a:txBody>
                    <a:bodyPr/>
                    <a:lstStyle/>
                    <a:p>
                      <a:endParaRPr lang="uk-UA" sz="2000" dirty="0"/>
                    </a:p>
                  </a:txBody>
                  <a:tcPr>
                    <a:solidFill>
                      <a:schemeClr val="bg1">
                        <a:lumMod val="75000"/>
                      </a:schemeClr>
                    </a:solidFill>
                  </a:tcPr>
                </a:tc>
                <a:extLst>
                  <a:ext uri="{0D108BD9-81ED-4DB2-BD59-A6C34878D82A}">
                    <a16:rowId xmlns:a16="http://schemas.microsoft.com/office/drawing/2014/main" val="2158367711"/>
                  </a:ext>
                </a:extLst>
              </a:tr>
            </a:tbl>
          </a:graphicData>
        </a:graphic>
      </p:graphicFrame>
    </p:spTree>
    <p:extLst>
      <p:ext uri="{BB962C8B-B14F-4D97-AF65-F5344CB8AC3E}">
        <p14:creationId xmlns:p14="http://schemas.microsoft.com/office/powerpoint/2010/main" val="1507360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31640" y="213998"/>
            <a:ext cx="6591091" cy="954107"/>
          </a:xfrm>
          <a:prstGeom prst="rect">
            <a:avLst/>
          </a:prstGeom>
          <a:noFill/>
        </p:spPr>
        <p:txBody>
          <a:bodyPr wrap="square" rtlCol="0">
            <a:spAutoFit/>
          </a:bodyPr>
          <a:lstStyle/>
          <a:p>
            <a:pPr algn="ctr"/>
            <a:r>
              <a:rPr lang="pl-PL" sz="2800" b="1" dirty="0"/>
              <a:t>Podział monitorów ze względu na sposób generowania obrazu</a:t>
            </a:r>
          </a:p>
        </p:txBody>
      </p:sp>
      <p:sp>
        <p:nvSpPr>
          <p:cNvPr id="3" name="pole tekstowe 2"/>
          <p:cNvSpPr txBox="1"/>
          <p:nvPr/>
        </p:nvSpPr>
        <p:spPr>
          <a:xfrm>
            <a:off x="1437257" y="2218991"/>
            <a:ext cx="1584176" cy="646331"/>
          </a:xfrm>
          <a:prstGeom prst="rect">
            <a:avLst/>
          </a:prstGeom>
          <a:noFill/>
        </p:spPr>
        <p:txBody>
          <a:bodyPr wrap="square" rtlCol="0">
            <a:spAutoFit/>
          </a:bodyPr>
          <a:lstStyle/>
          <a:p>
            <a:pPr algn="ctr"/>
            <a:r>
              <a:rPr lang="pl-PL" sz="3600" b="1" dirty="0"/>
              <a:t>CRT</a:t>
            </a:r>
          </a:p>
        </p:txBody>
      </p:sp>
      <p:sp>
        <p:nvSpPr>
          <p:cNvPr id="4" name="pole tekstowe 3"/>
          <p:cNvSpPr txBox="1"/>
          <p:nvPr/>
        </p:nvSpPr>
        <p:spPr>
          <a:xfrm>
            <a:off x="6516216" y="2244442"/>
            <a:ext cx="989755" cy="646331"/>
          </a:xfrm>
          <a:prstGeom prst="rect">
            <a:avLst/>
          </a:prstGeom>
          <a:noFill/>
        </p:spPr>
        <p:txBody>
          <a:bodyPr wrap="square" rtlCol="0">
            <a:spAutoFit/>
          </a:bodyPr>
          <a:lstStyle/>
          <a:p>
            <a:r>
              <a:rPr lang="pl-PL" sz="3600" b="1" dirty="0"/>
              <a:t>LCD</a:t>
            </a:r>
          </a:p>
        </p:txBody>
      </p:sp>
      <p:cxnSp>
        <p:nvCxnSpPr>
          <p:cNvPr id="6" name="Łącznik prosty ze strzałką 5"/>
          <p:cNvCxnSpPr>
            <a:cxnSpLocks/>
          </p:cNvCxnSpPr>
          <p:nvPr/>
        </p:nvCxnSpPr>
        <p:spPr>
          <a:xfrm flipH="1">
            <a:off x="2339752" y="1142654"/>
            <a:ext cx="648000" cy="1076337"/>
          </a:xfrm>
          <a:prstGeom prst="straightConnector1">
            <a:avLst/>
          </a:prstGeom>
          <a:ln w="28575">
            <a:tailEnd type="arrow"/>
          </a:ln>
          <a:effectLst>
            <a:softEdge rad="0"/>
          </a:effectLst>
        </p:spPr>
        <p:style>
          <a:lnRef idx="1">
            <a:schemeClr val="dk1"/>
          </a:lnRef>
          <a:fillRef idx="0">
            <a:schemeClr val="dk1"/>
          </a:fillRef>
          <a:effectRef idx="0">
            <a:schemeClr val="dk1"/>
          </a:effectRef>
          <a:fontRef idx="minor">
            <a:schemeClr val="tx1"/>
          </a:fontRef>
        </p:style>
      </p:cxnSp>
      <p:cxnSp>
        <p:nvCxnSpPr>
          <p:cNvPr id="9" name="Łącznik prosty ze strzałką 8"/>
          <p:cNvCxnSpPr>
            <a:cxnSpLocks/>
            <a:endCxn id="4" idx="0"/>
          </p:cNvCxnSpPr>
          <p:nvPr/>
        </p:nvCxnSpPr>
        <p:spPr>
          <a:xfrm>
            <a:off x="6516216" y="1142654"/>
            <a:ext cx="494878" cy="11017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2050" name="Picture 2" descr="http://astutegraphics.com/images/blog/tutorials/monitors_24_apr_2012/01.png"/>
          <p:cNvPicPr>
            <a:picLocks noChangeAspect="1" noChangeArrowheads="1"/>
          </p:cNvPicPr>
          <p:nvPr/>
        </p:nvPicPr>
        <p:blipFill rotWithShape="1">
          <a:blip r:embed="rId2">
            <a:extLst>
              <a:ext uri="{28A0092B-C50C-407E-A947-70E740481C1C}">
                <a14:useLocalDpi xmlns:a14="http://schemas.microsoft.com/office/drawing/2010/main" val="0"/>
              </a:ext>
            </a:extLst>
          </a:blip>
          <a:srcRect r="-188"/>
          <a:stretch/>
        </p:blipFill>
        <p:spPr bwMode="auto">
          <a:xfrm>
            <a:off x="951762" y="2924944"/>
            <a:ext cx="7364654" cy="365908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cxnSp>
        <p:nvCxnSpPr>
          <p:cNvPr id="7" name="Łącznik prosty 6"/>
          <p:cNvCxnSpPr>
            <a:stCxn id="2050" idx="0"/>
            <a:endCxn id="2050" idx="2"/>
          </p:cNvCxnSpPr>
          <p:nvPr/>
        </p:nvCxnSpPr>
        <p:spPr>
          <a:xfrm>
            <a:off x="4634089" y="2924944"/>
            <a:ext cx="0" cy="36590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5769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1357</Words>
  <Application>Microsoft Office PowerPoint</Application>
  <PresentationFormat>Pokaz na ekranie (4:3)</PresentationFormat>
  <Paragraphs>205</Paragraphs>
  <Slides>30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30</vt:i4>
      </vt:variant>
    </vt:vector>
  </HeadingPairs>
  <TitlesOfParts>
    <vt:vector size="35" baseType="lpstr">
      <vt:lpstr>Arial</vt:lpstr>
      <vt:lpstr>Arial</vt:lpstr>
      <vt:lpstr>Calibri</vt:lpstr>
      <vt:lpstr>Humnst777 Lt BT</vt:lpstr>
      <vt:lpstr>Motyw pakietu Office</vt:lpstr>
      <vt:lpstr>Monitory komputerowe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Monitory komputerowe</dc:title>
  <dc:creator>Uczen</dc:creator>
  <cp:lastModifiedBy>Dell</cp:lastModifiedBy>
  <cp:revision>34</cp:revision>
  <dcterms:created xsi:type="dcterms:W3CDTF">2016-11-17T06:41:55Z</dcterms:created>
  <dcterms:modified xsi:type="dcterms:W3CDTF">2016-11-18T00:40:47Z</dcterms:modified>
</cp:coreProperties>
</file>