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87" d="100"/>
          <a:sy n="87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708920"/>
            <a:ext cx="931537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21594000" lon="300000" rev="21240000"/>
              </a:camera>
              <a:lightRig rig="threePt" dir="t"/>
            </a:scene3d>
          </a:bodyPr>
          <a:lstStyle/>
          <a:p>
            <a:pPr lvl="0" algn="ctr"/>
            <a:r>
              <a:rPr lang="pl-PL" sz="7200" b="1" dirty="0" smtClean="0">
                <a:ln w="2222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66FF"/>
                </a:solidFill>
                <a:effectLst>
                  <a:outerShdw blurRad="165100" dist="736600" sx="94000" sy="94000" kx="-1800000" algn="bl" rotWithShape="0">
                    <a:prstClr val="black">
                      <a:alpha val="94000"/>
                    </a:prstClr>
                  </a:outerShdw>
                </a:effectLst>
                <a:latin typeface="Trebuchet MS" panose="020B0603020202020204" pitchFamily="34" charset="0"/>
              </a:rPr>
              <a:t>Interfejsy komputera</a:t>
            </a:r>
          </a:p>
        </p:txBody>
      </p:sp>
    </p:spTree>
    <p:extLst>
      <p:ext uri="{BB962C8B-B14F-4D97-AF65-F5344CB8AC3E}">
        <p14:creationId xmlns:p14="http://schemas.microsoft.com/office/powerpoint/2010/main" val="3611138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75656" y="13414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 równoległe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err="1" smtClean="0">
                <a:latin typeface="Trebuchet MS" pitchFamily="34" charset="0"/>
              </a:rPr>
              <a:t>Accelerated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b="1" dirty="0" err="1" smtClean="0">
                <a:latin typeface="Trebuchet MS" pitchFamily="34" charset="0"/>
              </a:rPr>
              <a:t>Graphics</a:t>
            </a:r>
            <a:r>
              <a:rPr lang="pl-PL" sz="2000" b="1" dirty="0" smtClean="0">
                <a:latin typeface="Trebuchet MS" pitchFamily="34" charset="0"/>
              </a:rPr>
              <a:t> Port </a:t>
            </a:r>
            <a:r>
              <a:rPr lang="pl-PL" sz="2000" dirty="0" smtClean="0">
                <a:latin typeface="Trebuchet MS" pitchFamily="34" charset="0"/>
              </a:rPr>
              <a:t>(</a:t>
            </a:r>
            <a:r>
              <a:rPr lang="pl-PL" sz="2000" b="1" dirty="0" smtClean="0">
                <a:latin typeface="Trebuchet MS" pitchFamily="34" charset="0"/>
              </a:rPr>
              <a:t>AGP</a:t>
            </a:r>
            <a:r>
              <a:rPr lang="pl-PL" sz="2000" dirty="0" smtClean="0">
                <a:latin typeface="Trebuchet MS" pitchFamily="34" charset="0"/>
              </a:rPr>
              <a:t>, czasem nazywany </a:t>
            </a:r>
            <a:r>
              <a:rPr lang="pl-PL" sz="2000" dirty="0" err="1" smtClean="0">
                <a:latin typeface="Trebuchet MS" pitchFamily="34" charset="0"/>
              </a:rPr>
              <a:t>Advanced</a:t>
            </a:r>
            <a:r>
              <a:rPr lang="pl-PL" sz="2000" dirty="0" smtClean="0">
                <a:latin typeface="Trebuchet MS" pitchFamily="34" charset="0"/>
              </a:rPr>
              <a:t> </a:t>
            </a:r>
            <a:r>
              <a:rPr lang="pl-PL" sz="2000" dirty="0" err="1" smtClean="0">
                <a:latin typeface="Trebuchet MS" pitchFamily="34" charset="0"/>
              </a:rPr>
              <a:t>Graphics</a:t>
            </a:r>
            <a:r>
              <a:rPr lang="pl-PL" sz="2000" dirty="0" smtClean="0">
                <a:latin typeface="Trebuchet MS" pitchFamily="34" charset="0"/>
              </a:rPr>
              <a:t> Port) – zmodyfikowana magistrala PCI opracowana przez firmę Intel, zaprojektowana do obsługi kart graficznych.</a:t>
            </a:r>
            <a:endParaRPr lang="pl-PL" sz="2000" dirty="0">
              <a:latin typeface="Trebuchet MS" pitchFamily="34" charset="0"/>
            </a:endParaRPr>
          </a:p>
        </p:txBody>
      </p:sp>
      <p:pic>
        <p:nvPicPr>
          <p:cNvPr id="1026" name="Picture 2" descr="Znalezione obrazy dla zapytania ag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5573719" cy="1224136"/>
          </a:xfrm>
          <a:prstGeom prst="rect">
            <a:avLst/>
          </a:prstGeom>
          <a:noFill/>
        </p:spPr>
      </p:pic>
      <p:pic>
        <p:nvPicPr>
          <p:cNvPr id="1028" name="Picture 4" descr="Znalezione obrazy dla zapytania ag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176464" cy="248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46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766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latin typeface="Trebuchet MS" pitchFamily="34" charset="0"/>
              </a:rPr>
              <a:t>ATA</a:t>
            </a:r>
            <a:r>
              <a:rPr lang="pl-PL" sz="2000" dirty="0" smtClean="0">
                <a:latin typeface="Trebuchet MS" pitchFamily="34" charset="0"/>
              </a:rPr>
              <a:t> (ang. </a:t>
            </a:r>
            <a:r>
              <a:rPr lang="pl-PL" sz="2000" dirty="0" err="1" smtClean="0">
                <a:latin typeface="Trebuchet MS" pitchFamily="34" charset="0"/>
              </a:rPr>
              <a:t>Advanced</a:t>
            </a:r>
            <a:r>
              <a:rPr lang="pl-PL" sz="2000" dirty="0" smtClean="0">
                <a:latin typeface="Trebuchet MS" pitchFamily="34" charset="0"/>
              </a:rPr>
              <a:t> Technology </a:t>
            </a:r>
            <a:r>
              <a:rPr lang="pl-PL" sz="2000" dirty="0" err="1" smtClean="0">
                <a:latin typeface="Trebuchet MS" pitchFamily="34" charset="0"/>
              </a:rPr>
              <a:t>Attachment</a:t>
            </a:r>
            <a:r>
              <a:rPr lang="pl-PL" sz="2000" dirty="0" smtClean="0">
                <a:latin typeface="Trebuchet MS" pitchFamily="34" charset="0"/>
              </a:rPr>
              <a:t>) – interfejs systemowy w komputerach klasy PC i Amiga przeznaczony do komunikacji z dyskami twardymi, zaproponowany w 1983 przez firmę </a:t>
            </a:r>
            <a:r>
              <a:rPr lang="pl-PL" sz="2000" dirty="0" err="1" smtClean="0">
                <a:latin typeface="Trebuchet MS" pitchFamily="34" charset="0"/>
              </a:rPr>
              <a:t>Compaq</a:t>
            </a:r>
            <a:r>
              <a:rPr lang="pl-PL" sz="2000" dirty="0" smtClean="0">
                <a:latin typeface="Trebuchet MS" pitchFamily="34" charset="0"/>
              </a:rPr>
              <a:t>. Używa się także zamiennie skrótu IDE (ang.</a:t>
            </a:r>
            <a:endParaRPr lang="pl-PL" sz="2000" dirty="0">
              <a:latin typeface="Trebuchet MS" pitchFamily="34" charset="0"/>
            </a:endParaRPr>
          </a:p>
        </p:txBody>
      </p:sp>
      <p:sp>
        <p:nvSpPr>
          <p:cNvPr id="22530" name="AutoShape 2" descr="Znalezione obrazy dla zapytania 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2" name="AutoShape 4" descr="Znalezione obrazy dla zapytania 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4" name="Picture 6" descr="Znalezione obrazy dla zapytania 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0"/>
            <a:ext cx="4104456" cy="4104457"/>
          </a:xfrm>
          <a:prstGeom prst="rect">
            <a:avLst/>
          </a:prstGeom>
          <a:noFill/>
        </p:spPr>
      </p:pic>
      <p:pic>
        <p:nvPicPr>
          <p:cNvPr id="22536" name="Picture 8" descr="Znalezione obrazy dla zapytania 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676650" cy="30575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046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err="1" smtClean="0">
                <a:latin typeface="Trebuchet MS" pitchFamily="34" charset="0"/>
              </a:rPr>
              <a:t>Peripheral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b="1" dirty="0" err="1" smtClean="0">
                <a:latin typeface="Trebuchet MS" pitchFamily="34" charset="0"/>
              </a:rPr>
              <a:t>Component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b="1" dirty="0" err="1" smtClean="0">
                <a:latin typeface="Trebuchet MS" pitchFamily="34" charset="0"/>
              </a:rPr>
              <a:t>Interconnect</a:t>
            </a:r>
            <a:r>
              <a:rPr lang="pl-PL" sz="2000" b="1" dirty="0" smtClean="0">
                <a:latin typeface="Trebuchet MS" pitchFamily="34" charset="0"/>
              </a:rPr>
              <a:t> Express</a:t>
            </a:r>
            <a:r>
              <a:rPr lang="pl-PL" sz="2000" dirty="0" smtClean="0">
                <a:latin typeface="Trebuchet MS" pitchFamily="34" charset="0"/>
              </a:rPr>
              <a:t>, oficjalny skrót </a:t>
            </a:r>
            <a:r>
              <a:rPr lang="pl-PL" sz="2000" b="1" dirty="0" err="1" smtClean="0">
                <a:latin typeface="Trebuchet MS" pitchFamily="34" charset="0"/>
              </a:rPr>
              <a:t>PCIe</a:t>
            </a:r>
            <a:r>
              <a:rPr lang="pl-PL" sz="2000" dirty="0" smtClean="0">
                <a:latin typeface="Trebuchet MS" pitchFamily="34" charset="0"/>
              </a:rPr>
              <a:t> – połączenie </a:t>
            </a:r>
            <a:r>
              <a:rPr lang="pl-PL" sz="2000" dirty="0" err="1" smtClean="0">
                <a:latin typeface="Trebuchet MS" pitchFamily="34" charset="0"/>
              </a:rPr>
              <a:t>Point-to-Point</a:t>
            </a:r>
            <a:r>
              <a:rPr lang="pl-PL" sz="2000" dirty="0" smtClean="0">
                <a:latin typeface="Trebuchet MS" pitchFamily="34" charset="0"/>
              </a:rPr>
              <a:t> (podobnie jak </a:t>
            </a:r>
            <a:r>
              <a:rPr lang="pl-PL" sz="2000" dirty="0" err="1" smtClean="0">
                <a:latin typeface="Trebuchet MS" pitchFamily="34" charset="0"/>
              </a:rPr>
              <a:t>HyperTransport</a:t>
            </a:r>
            <a:r>
              <a:rPr lang="pl-PL" sz="2000" dirty="0" smtClean="0">
                <a:latin typeface="Trebuchet MS" pitchFamily="34" charset="0"/>
              </a:rPr>
              <a:t>), służące do instalacji kart rozszerzeń na płycie głównej. Zastąpiło ono magistrale PCI oraz AGP.</a:t>
            </a:r>
            <a:endParaRPr lang="pl-PL" sz="2000" dirty="0">
              <a:latin typeface="Trebuchet MS" pitchFamily="34" charset="0"/>
            </a:endParaRPr>
          </a:p>
        </p:txBody>
      </p:sp>
      <p:pic>
        <p:nvPicPr>
          <p:cNvPr id="23554" name="Picture 2" descr="Znalezione obrazy dla zapytania p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584398" cy="2304256"/>
          </a:xfrm>
          <a:prstGeom prst="rect">
            <a:avLst/>
          </a:prstGeom>
          <a:noFill/>
        </p:spPr>
      </p:pic>
      <p:sp>
        <p:nvSpPr>
          <p:cNvPr id="23556" name="AutoShape 4" descr="Znalezione obrazy dla zapytania p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Znalezione obrazy dla zapytania pc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789040"/>
            <a:ext cx="8137769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latin typeface="Trebuchet MS" pitchFamily="34" charset="0"/>
              </a:rPr>
              <a:t>Industry Standard </a:t>
            </a:r>
            <a:r>
              <a:rPr lang="pl-PL" sz="2000" b="1" dirty="0" err="1" smtClean="0">
                <a:latin typeface="Trebuchet MS" pitchFamily="34" charset="0"/>
              </a:rPr>
              <a:t>Architecture</a:t>
            </a:r>
            <a:r>
              <a:rPr lang="pl-PL" sz="2000" dirty="0" smtClean="0">
                <a:latin typeface="Trebuchet MS" pitchFamily="34" charset="0"/>
              </a:rPr>
              <a:t> (ISA, standardowa architektura przemysłowa) – </a:t>
            </a:r>
            <a:r>
              <a:rPr lang="pl-PL" sz="2000" b="1" dirty="0" smtClean="0">
                <a:latin typeface="Trebuchet MS" pitchFamily="34" charset="0"/>
              </a:rPr>
              <a:t>standard</a:t>
            </a:r>
            <a:r>
              <a:rPr lang="pl-PL" sz="2000" dirty="0" smtClean="0">
                <a:latin typeface="Trebuchet MS" pitchFamily="34" charset="0"/>
              </a:rPr>
              <a:t> magistrali oraz złącza kart rozszerzeń dla komputerów osobistych, wprowadzona w wersji ośmiobitowej, w 1981 roku wraz z wprowadzeniem komputerów IBM PC obsługiwanych przez procesory z ośmiobitową zewnętrzną szyną danych Intel 8088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4578" name="Picture 2" descr="Znalezione obrazy dla zapytania Industry Standard Archite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572000" cy="3143250"/>
          </a:xfrm>
          <a:prstGeom prst="rect">
            <a:avLst/>
          </a:prstGeom>
          <a:noFill/>
        </p:spPr>
      </p:pic>
      <p:pic>
        <p:nvPicPr>
          <p:cNvPr id="24580" name="Picture 4" descr="Znalezione obrazy dla zapytania Industry Standard Archite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6000" t="-2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16632"/>
            <a:ext cx="712879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2100000" lon="0" rev="0"/>
              </a:camera>
              <a:lightRig rig="threePt" dir="t"/>
            </a:scene3d>
          </a:bodyPr>
          <a:lstStyle/>
          <a:p>
            <a:pPr lvl="0" algn="ctr"/>
            <a:r>
              <a:rPr lang="pl-PL" sz="7200" b="1" dirty="0" smtClean="0">
                <a:ln w="2222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</a:t>
            </a:r>
          </a:p>
          <a:p>
            <a:pPr lvl="0" algn="ctr"/>
            <a:endParaRPr lang="pl-PL" sz="7200" b="1" dirty="0" smtClean="0">
              <a:ln w="2222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0" algn="ctr"/>
            <a:r>
              <a:rPr lang="pl-PL" sz="7200" b="1" dirty="0" smtClean="0">
                <a:ln w="2222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zewnętrzne</a:t>
            </a:r>
            <a:endParaRPr lang="pl-PL" sz="7200" b="1" dirty="0">
              <a:ln w="2222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nalezione obrazy dla zapytania U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045" y="4653136"/>
            <a:ext cx="3865966" cy="1854455"/>
          </a:xfrm>
          <a:prstGeom prst="rect">
            <a:avLst/>
          </a:prstGeom>
          <a:noFill/>
        </p:spPr>
      </p:pic>
      <p:pic>
        <p:nvPicPr>
          <p:cNvPr id="26628" name="Picture 4" descr="Znalezione obrazy dla zapytania US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110" y="764704"/>
            <a:ext cx="3923928" cy="204480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7504" y="638111"/>
            <a:ext cx="51480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Trebuchet MS" panose="020B0603020202020204" pitchFamily="34" charset="0"/>
              </a:rPr>
              <a:t>USB</a:t>
            </a:r>
            <a:r>
              <a:rPr lang="pl-PL" sz="2000" dirty="0" smtClean="0">
                <a:latin typeface="Trebuchet MS" panose="020B0603020202020204" pitchFamily="34" charset="0"/>
              </a:rPr>
              <a:t> (od ang. </a:t>
            </a:r>
            <a:r>
              <a:rPr lang="pl-PL" sz="2000" i="1" dirty="0" smtClean="0">
                <a:latin typeface="Trebuchet MS" panose="020B0603020202020204" pitchFamily="34" charset="0"/>
              </a:rPr>
              <a:t>Universal Serial Bus</a:t>
            </a:r>
            <a:r>
              <a:rPr lang="pl-PL" sz="2000" dirty="0" smtClean="0">
                <a:latin typeface="Trebuchet MS" panose="020B0603020202020204" pitchFamily="34" charset="0"/>
              </a:rPr>
              <a:t>, czyli uniwersalna magistrala szeregowa) – komputerowe złącze komunikacyjne zastępujące stare porty szeregowe i porty </a:t>
            </a:r>
            <a:r>
              <a:rPr lang="pl-PL" sz="2000" dirty="0" smtClean="0">
                <a:latin typeface="Trebuchet MS" panose="020B0603020202020204" pitchFamily="34" charset="0"/>
              </a:rPr>
              <a:t>równoległe. Port </a:t>
            </a:r>
            <a:r>
              <a:rPr lang="pl-PL" sz="2000" dirty="0" smtClean="0">
                <a:latin typeface="Trebuchet MS" panose="020B0603020202020204" pitchFamily="34" charset="0"/>
              </a:rPr>
              <a:t>USB jest uniwersalny w tym sensie, że można go wykorzystać do podłączenia do komputera wielu różnych urządzeń. Urządzenia podłączane w ten sposób mogą być automatycznie wykrywane i rozpoznawane przez system, przez co instalacja sterowników i konfiguracja odbywa się w dużym stopniu automatycznie (przy starszych typach szyn użytkownik musiał bezpośrednio wprowadzić do systemu informacje o rodzaju i modelu urządzenia). Możliwe jest także podłączanie i odłączanie urządzeń bez konieczności wyłączania i ponownego uruchamiania komputera.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283968" y="30887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USB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3265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USB 1.1 - Urządzenia spełniające warunki tej specyfikacji mogą pracować z szybkością (</a:t>
            </a:r>
            <a:r>
              <a:rPr lang="pl-PL" i="1" dirty="0" err="1" smtClean="0"/>
              <a:t>Full</a:t>
            </a:r>
            <a:r>
              <a:rPr lang="pl-PL" i="1" dirty="0" smtClean="0"/>
              <a:t> </a:t>
            </a:r>
            <a:r>
              <a:rPr lang="pl-PL" i="1" dirty="0" err="1" smtClean="0"/>
              <a:t>Speed</a:t>
            </a:r>
            <a:r>
              <a:rPr lang="pl-PL" dirty="0" smtClean="0"/>
              <a:t>) 12 </a:t>
            </a:r>
            <a:r>
              <a:rPr lang="pl-PL" dirty="0" err="1" smtClean="0"/>
              <a:t>Mbit</a:t>
            </a:r>
            <a:r>
              <a:rPr lang="pl-PL" dirty="0" smtClean="0"/>
              <a:t>/s (1,5 MB/s) i (</a:t>
            </a:r>
            <a:r>
              <a:rPr lang="pl-PL" i="1" dirty="0" err="1" smtClean="0"/>
              <a:t>Low</a:t>
            </a:r>
            <a:r>
              <a:rPr lang="pl-PL" i="1" dirty="0" smtClean="0"/>
              <a:t> </a:t>
            </a:r>
            <a:r>
              <a:rPr lang="pl-PL" i="1" dirty="0" err="1" smtClean="0"/>
              <a:t>Speed</a:t>
            </a:r>
            <a:r>
              <a:rPr lang="pl-PL" dirty="0" smtClean="0"/>
              <a:t>) 1,5 </a:t>
            </a:r>
            <a:r>
              <a:rPr lang="pl-PL" dirty="0" err="1" smtClean="0"/>
              <a:t>Mbit</a:t>
            </a:r>
            <a:r>
              <a:rPr lang="pl-PL" dirty="0" smtClean="0"/>
              <a:t>/s (0,1875 MB/s). </a:t>
            </a:r>
          </a:p>
          <a:p>
            <a:endParaRPr lang="pl-PL" dirty="0" smtClean="0"/>
          </a:p>
          <a:p>
            <a:r>
              <a:rPr lang="pl-PL" dirty="0" smtClean="0"/>
              <a:t>USB 2.0 (</a:t>
            </a:r>
            <a:r>
              <a:rPr lang="pl-PL" i="1" dirty="0" err="1" smtClean="0"/>
              <a:t>Hi-Speed</a:t>
            </a:r>
            <a:r>
              <a:rPr lang="pl-PL" dirty="0" smtClean="0"/>
              <a:t>) Urządzenia zgodne z warunkami nowej specyfikacji mogą pracować z maksymalną szybkością 480 </a:t>
            </a:r>
            <a:r>
              <a:rPr lang="pl-PL" dirty="0" err="1" smtClean="0"/>
              <a:t>Mbit</a:t>
            </a:r>
            <a:r>
              <a:rPr lang="pl-PL" dirty="0" smtClean="0"/>
              <a:t>/s (60 MB/s). Rzeczywista szybkość przesyłu danych zależy od konstrukcji urządzenia. Urządzenia w standardzie USB 2.0 są w pełni kompatybilne ze starszymi urządzeniami</a:t>
            </a:r>
          </a:p>
          <a:p>
            <a:endParaRPr lang="pl-PL" dirty="0" smtClean="0"/>
          </a:p>
          <a:p>
            <a:r>
              <a:rPr lang="pl-PL" dirty="0" smtClean="0"/>
              <a:t>USB 3.1 Gen 1 (</a:t>
            </a:r>
            <a:r>
              <a:rPr lang="pl-PL" i="1" dirty="0" err="1" smtClean="0"/>
              <a:t>SuperSpeed</a:t>
            </a:r>
            <a:r>
              <a:rPr lang="pl-PL" i="1" dirty="0" smtClean="0"/>
              <a:t>)</a:t>
            </a:r>
            <a:r>
              <a:rPr lang="pl-PL" dirty="0" smtClean="0"/>
              <a:t> (wcześniej noszący nazwę USB 3.0) Urządzenia zgodne z warunkami nowej specyfikacji mogą pracować z szybkością 5 </a:t>
            </a:r>
            <a:r>
              <a:rPr lang="pl-PL" dirty="0" err="1" smtClean="0"/>
              <a:t>Gbit</a:t>
            </a:r>
            <a:r>
              <a:rPr lang="pl-PL" dirty="0" smtClean="0"/>
              <a:t>/s. W transmisji stosuje się kodowanie 8b/10b, przez co rzeczywista przepustowość łącza danych wynosi 4 </a:t>
            </a:r>
            <a:r>
              <a:rPr lang="pl-PL" dirty="0" err="1" smtClean="0"/>
              <a:t>Gbit</a:t>
            </a:r>
            <a:r>
              <a:rPr lang="pl-PL" dirty="0" smtClean="0"/>
              <a:t>/s (500 MB/s). </a:t>
            </a:r>
          </a:p>
          <a:p>
            <a:endParaRPr lang="pl-PL" dirty="0" smtClean="0"/>
          </a:p>
          <a:p>
            <a:r>
              <a:rPr lang="pl-PL" dirty="0" smtClean="0"/>
              <a:t>USB 3.1 Gen 2 (</a:t>
            </a:r>
            <a:r>
              <a:rPr lang="pl-PL" i="1" dirty="0" err="1" smtClean="0"/>
              <a:t>SuperSpeed</a:t>
            </a:r>
            <a:r>
              <a:rPr lang="pl-PL" i="1" dirty="0" smtClean="0"/>
              <a:t>+</a:t>
            </a:r>
            <a:r>
              <a:rPr lang="pl-PL" dirty="0" smtClean="0"/>
              <a:t>) Prędkość maksymalna to 10 </a:t>
            </a:r>
            <a:r>
              <a:rPr lang="pl-PL" dirty="0" err="1" smtClean="0"/>
              <a:t>Gbit</a:t>
            </a:r>
            <a:r>
              <a:rPr lang="pl-PL" dirty="0" smtClean="0"/>
              <a:t>/s, a moc może wynosić 100 W. Standard 3.1 jest kompatybilny wstecz.</a:t>
            </a:r>
          </a:p>
          <a:p>
            <a:endParaRPr lang="pl-PL" dirty="0" smtClean="0"/>
          </a:p>
          <a:p>
            <a:r>
              <a:rPr lang="pl-PL" dirty="0" smtClean="0"/>
              <a:t>Standard złącza USB Typ C 1.0 Wymiary złącza to 8,3 na 2,5 </a:t>
            </a:r>
            <a:r>
              <a:rPr lang="pl-PL" dirty="0" err="1" smtClean="0"/>
              <a:t>mm</a:t>
            </a:r>
            <a:r>
              <a:rPr lang="pl-PL" dirty="0" smtClean="0"/>
              <a:t>. Ze względu na dużo większe możliwości zasilania nowym złączem zabronione jest tworzenie adapterów lub przewodów pozwalających podłączyć do hosta z gniazdem A urządzenie zaprojektowane dla złącza C. Nie należy nazywać złącza typu C złączem "3.1" - standard transmisji USB 3.1 Gen 2 można przesyłać z użyciem złącza typu A/B. Inną wersją złącza USB jest USB Power </a:t>
            </a:r>
            <a:r>
              <a:rPr lang="pl-PL" dirty="0" err="1" smtClean="0"/>
              <a:t>Delivery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922101" y="260648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 szeregowe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504" y="9087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err="1" smtClean="0">
                <a:latin typeface="Trebuchet MS" pitchFamily="34" charset="0"/>
              </a:rPr>
              <a:t>Registered</a:t>
            </a:r>
            <a:r>
              <a:rPr lang="pl-PL" sz="2000" dirty="0" smtClean="0">
                <a:latin typeface="Trebuchet MS" pitchFamily="34" charset="0"/>
              </a:rPr>
              <a:t> Jack – </a:t>
            </a:r>
            <a:r>
              <a:rPr lang="pl-PL" sz="2000" dirty="0" err="1" smtClean="0">
                <a:latin typeface="Trebuchet MS" pitchFamily="34" charset="0"/>
              </a:rPr>
              <a:t>type</a:t>
            </a:r>
            <a:r>
              <a:rPr lang="pl-PL" sz="2000" dirty="0" smtClean="0">
                <a:latin typeface="Trebuchet MS" pitchFamily="34" charset="0"/>
              </a:rPr>
              <a:t> </a:t>
            </a:r>
            <a:r>
              <a:rPr lang="pl-PL" sz="2000" b="1" dirty="0" smtClean="0">
                <a:latin typeface="Trebuchet MS" pitchFamily="34" charset="0"/>
              </a:rPr>
              <a:t>45</a:t>
            </a:r>
            <a:r>
              <a:rPr lang="pl-PL" sz="2000" dirty="0" smtClean="0">
                <a:latin typeface="Trebuchet MS" pitchFamily="34" charset="0"/>
              </a:rPr>
              <a:t>) - typ złącza stosowany do podłączania modemów. Wtyczka jest podobna do 8P8C, ale jest wyposażona w dodatkową wypustkę, uniemożliwiającą włożenie jej do zwykłego gniazda. Wykorzystywane są piny 4. i 5. – podłączenie linii oraz 7. i 8. – rezystor umieszczony w gnieździe, sterujący mocą modemu.</a:t>
            </a:r>
            <a:endParaRPr lang="pl-PL" sz="2000" dirty="0">
              <a:latin typeface="Trebuchet MS" pitchFamily="34" charset="0"/>
            </a:endParaRPr>
          </a:p>
        </p:txBody>
      </p:sp>
      <p:pic>
        <p:nvPicPr>
          <p:cNvPr id="1026" name="Picture 2" descr="Znalezio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685042" cy="2160240"/>
          </a:xfrm>
          <a:prstGeom prst="rect">
            <a:avLst/>
          </a:prstGeom>
          <a:noFill/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89040"/>
            <a:ext cx="3894892" cy="28415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5328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rebuchet MS" panose="020B0603020202020204" pitchFamily="34" charset="0"/>
              </a:rPr>
              <a:t>HDMI</a:t>
            </a:r>
            <a:r>
              <a:rPr lang="pl-PL" sz="2000" dirty="0">
                <a:latin typeface="Trebuchet MS" panose="020B0603020202020204" pitchFamily="34" charset="0"/>
              </a:rPr>
              <a:t> (ang. </a:t>
            </a:r>
            <a:r>
              <a:rPr lang="pl-PL" sz="2000" i="1" dirty="0">
                <a:latin typeface="Trebuchet MS" panose="020B0603020202020204" pitchFamily="34" charset="0"/>
              </a:rPr>
              <a:t>High Definition Multimedia Interface</a:t>
            </a:r>
            <a:r>
              <a:rPr lang="pl-PL" sz="2000" dirty="0">
                <a:latin typeface="Trebuchet MS" panose="020B0603020202020204" pitchFamily="34" charset="0"/>
              </a:rPr>
              <a:t>, multimedialny interfejs wysokiej rozdzielczości) – interfejs służący do przesyłania cyfrowego, nieskompresowanego sygnału audio i wideo</a:t>
            </a:r>
            <a:r>
              <a:rPr lang="pl-PL" sz="2000" dirty="0" smtClean="0">
                <a:latin typeface="Trebuchet MS" panose="020B0603020202020204" pitchFamily="34" charset="0"/>
              </a:rPr>
              <a:t>.</a:t>
            </a:r>
            <a:r>
              <a:rPr lang="pl-PL" sz="2000" dirty="0">
                <a:latin typeface="Trebuchet MS" panose="020B0603020202020204" pitchFamily="34" charset="0"/>
              </a:rPr>
              <a:t> HDMI pozwala łączyć ze sobą dowolne, zgodne ze standardem, urządzenia audio/wideo takie jak odtwarzacze DVD, Blu-ray, konsole gier, komputery, monitory i telewizory cyfrowe. Dane wideo przesyłane są z wykorzystaniem technologii TMDS.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21088"/>
            <a:ext cx="8606396" cy="2304256"/>
          </a:xfrm>
          <a:prstGeom prst="rect">
            <a:avLst/>
          </a:prstGeom>
        </p:spPr>
      </p:pic>
      <p:pic>
        <p:nvPicPr>
          <p:cNvPr id="3074" name="Picture 2" descr="HDMI-Conn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96136" y="33265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DMI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3269196" cy="7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41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47404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latin typeface="Trebuchet MS" panose="020B0603020202020204" pitchFamily="34" charset="0"/>
              </a:rPr>
              <a:t>FireWire</a:t>
            </a:r>
            <a:r>
              <a:rPr lang="pl-PL" sz="2000" dirty="0" smtClean="0">
                <a:latin typeface="Trebuchet MS" pitchFamily="34" charset="0"/>
              </a:rPr>
              <a:t> to standard łącza szeregowego umożliwiającego szybką komunikację i synchroniczne usługi w czasie rzeczywistym. </a:t>
            </a:r>
            <a:r>
              <a:rPr lang="pl-PL" sz="2000" dirty="0">
                <a:latin typeface="Trebuchet MS" panose="020B0603020202020204" pitchFamily="34" charset="0"/>
              </a:rPr>
              <a:t>Nazwa </a:t>
            </a:r>
            <a:r>
              <a:rPr lang="pl-PL" sz="2000" dirty="0" err="1">
                <a:latin typeface="Trebuchet MS" panose="020B0603020202020204" pitchFamily="34" charset="0"/>
              </a:rPr>
              <a:t>FireWire</a:t>
            </a:r>
            <a:r>
              <a:rPr lang="pl-PL" sz="2000" dirty="0">
                <a:latin typeface="Trebuchet MS" panose="020B0603020202020204" pitchFamily="34" charset="0"/>
              </a:rPr>
              <a:t> obejmuje kilka standardów komunikacji zapewniających transfer rzędu: 100, 200, 400, 800 </a:t>
            </a:r>
            <a:r>
              <a:rPr lang="pl-PL" sz="2000" dirty="0" err="1">
                <a:latin typeface="Trebuchet MS" panose="020B0603020202020204" pitchFamily="34" charset="0"/>
              </a:rPr>
              <a:t>Mbit</a:t>
            </a:r>
            <a:r>
              <a:rPr lang="pl-PL" sz="2000" dirty="0">
                <a:latin typeface="Trebuchet MS" panose="020B0603020202020204" pitchFamily="34" charset="0"/>
              </a:rPr>
              <a:t>/s. Najnowsza specyfikacja zapewnia również </a:t>
            </a:r>
            <a:r>
              <a:rPr lang="pl-PL" sz="2000" dirty="0" err="1">
                <a:latin typeface="Trebuchet MS" panose="020B0603020202020204" pitchFamily="34" charset="0"/>
              </a:rPr>
              <a:t>przesył</a:t>
            </a:r>
            <a:r>
              <a:rPr lang="pl-PL" sz="2000" dirty="0">
                <a:latin typeface="Trebuchet MS" panose="020B0603020202020204" pitchFamily="34" charset="0"/>
              </a:rPr>
              <a:t> z prędkością do 1600 i 3200 </a:t>
            </a:r>
            <a:r>
              <a:rPr lang="pl-PL" sz="2000" dirty="0" err="1">
                <a:latin typeface="Trebuchet MS" panose="020B0603020202020204" pitchFamily="34" charset="0"/>
              </a:rPr>
              <a:t>Mbit</a:t>
            </a:r>
            <a:r>
              <a:rPr lang="pl-PL" sz="2000" dirty="0">
                <a:latin typeface="Trebuchet MS" panose="020B0603020202020204" pitchFamily="34" charset="0"/>
              </a:rPr>
              <a:t>/s. Długość kabla ograniczona jest do ok. 4,5 metra, natomiast wersja optyczna ok. 1000 metrów.</a:t>
            </a:r>
            <a:endParaRPr lang="pl-PL" dirty="0">
              <a:latin typeface="Trebuchet MS" panose="020B0603020202020204" pitchFamily="34" charset="0"/>
            </a:endParaRPr>
          </a:p>
        </p:txBody>
      </p:sp>
      <p:pic>
        <p:nvPicPr>
          <p:cNvPr id="29698" name="Picture 2" descr="Znalezione obrazy dla zapytania firew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4824536" cy="2814313"/>
          </a:xfrm>
          <a:prstGeom prst="rect">
            <a:avLst/>
          </a:prstGeom>
          <a:noFill/>
        </p:spPr>
      </p:pic>
      <p:pic>
        <p:nvPicPr>
          <p:cNvPr id="29702" name="Picture 6" descr="Znalezione obrazy dla zapytania firew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2664296" cy="23312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95536" y="243858"/>
            <a:ext cx="80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</a:t>
            </a:r>
            <a:r>
              <a:rPr lang="pl-PL" sz="2000" dirty="0">
                <a:latin typeface="Trebuchet MS" panose="020B0603020202020204" pitchFamily="34" charset="0"/>
              </a:rPr>
              <a:t> (spolszczenie angielskiego słowa </a:t>
            </a:r>
            <a:r>
              <a:rPr lang="pl-PL" sz="2000" i="1" dirty="0" err="1">
                <a:latin typeface="Trebuchet MS" panose="020B0603020202020204" pitchFamily="34" charset="0"/>
              </a:rPr>
              <a:t>interface</a:t>
            </a:r>
            <a:r>
              <a:rPr lang="pl-PL" sz="2000" dirty="0">
                <a:latin typeface="Trebuchet MS" panose="020B0603020202020204" pitchFamily="34" charset="0"/>
              </a:rPr>
              <a:t>, które na polski bywa tłumaczone jako </a:t>
            </a:r>
            <a:r>
              <a:rPr lang="pl-PL" sz="2000" i="1" dirty="0">
                <a:latin typeface="Trebuchet MS" panose="020B0603020202020204" pitchFamily="34" charset="0"/>
              </a:rPr>
              <a:t>styk</a:t>
            </a:r>
            <a:r>
              <a:rPr lang="pl-PL" sz="2000" dirty="0">
                <a:latin typeface="Trebuchet MS" panose="020B0603020202020204" pitchFamily="34" charset="0"/>
              </a:rPr>
              <a:t> lub </a:t>
            </a:r>
            <a:r>
              <a:rPr lang="pl-PL" sz="2000" i="1" dirty="0">
                <a:latin typeface="Trebuchet MS" panose="020B0603020202020204" pitchFamily="34" charset="0"/>
              </a:rPr>
              <a:t>łącznik</a:t>
            </a:r>
            <a:r>
              <a:rPr lang="pl-PL" sz="2000" dirty="0">
                <a:latin typeface="Trebuchet MS" panose="020B0603020202020204" pitchFamily="34" charset="0"/>
              </a:rPr>
              <a:t>, żartobliwie </a:t>
            </a:r>
            <a:r>
              <a:rPr lang="pl-PL" sz="2000" i="1" dirty="0" err="1">
                <a:latin typeface="Trebuchet MS" panose="020B0603020202020204" pitchFamily="34" charset="0"/>
              </a:rPr>
              <a:t>międzymordzie</a:t>
            </a:r>
            <a:r>
              <a:rPr lang="pl-PL" sz="2000" dirty="0">
                <a:latin typeface="Trebuchet MS" panose="020B0603020202020204" pitchFamily="34" charset="0"/>
              </a:rPr>
              <a:t>; złącze) — w </a:t>
            </a:r>
            <a:r>
              <a:rPr lang="pl-PL" sz="2000" dirty="0" smtClean="0">
                <a:latin typeface="Trebuchet MS" panose="020B0603020202020204" pitchFamily="34" charset="0"/>
              </a:rPr>
              <a:t>informatyce</a:t>
            </a:r>
            <a:r>
              <a:rPr lang="pl-PL" sz="2000" dirty="0">
                <a:latin typeface="Trebuchet MS" panose="020B0603020202020204" pitchFamily="34" charset="0"/>
              </a:rPr>
              <a:t> </a:t>
            </a:r>
            <a:r>
              <a:rPr lang="pl-PL" sz="2000" dirty="0" smtClean="0">
                <a:latin typeface="Trebuchet MS" panose="020B0603020202020204" pitchFamily="34" charset="0"/>
              </a:rPr>
              <a:t>i</a:t>
            </a:r>
            <a:r>
              <a:rPr lang="pl-PL" sz="2000" dirty="0">
                <a:latin typeface="Trebuchet MS" panose="020B0603020202020204" pitchFamily="34" charset="0"/>
              </a:rPr>
              <a:t> elektronice urządzenie pozwalające na połączenie ze sobą dwóch innych urządzeń, które bez niego nie mogą ze sobą współpracować. Czasami jako interfejs określa się elementy wystające z urządzenia na zewnątrz, w które można włączyć inne urządzenia lub </a:t>
            </a:r>
            <a:r>
              <a:rPr lang="pl-PL" sz="2000" dirty="0" smtClean="0">
                <a:latin typeface="Trebuchet MS" panose="020B0603020202020204" pitchFamily="34" charset="0"/>
              </a:rPr>
              <a:t>wtyczki</a:t>
            </a:r>
            <a:r>
              <a:rPr lang="pl-PL" sz="20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1026" name="Picture 2" descr="https://upload.wikimedia.org/wikipedia/commons/thumb/1/1c/Wtyczki_USB.jpg/1280px-Wtyczki_U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798403"/>
            <a:ext cx="5712569" cy="26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691679" y="5476170"/>
            <a:ext cx="571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Wtyczki USB w portach komputera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032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err="1" smtClean="0">
                <a:latin typeface="Trebuchet MS" panose="020B0603020202020204" pitchFamily="34" charset="0"/>
              </a:rPr>
              <a:t>DisplayPort</a:t>
            </a:r>
            <a:r>
              <a:rPr lang="pl-PL" sz="2000" dirty="0" smtClean="0">
                <a:latin typeface="Trebuchet MS" pitchFamily="34" charset="0"/>
              </a:rPr>
              <a:t> – uniwersalny interfejs cyfrowy </a:t>
            </a:r>
            <a:r>
              <a:rPr lang="pl-PL" sz="2000" dirty="0" smtClean="0">
                <a:latin typeface="Trebuchet MS" pitchFamily="34" charset="0"/>
              </a:rPr>
              <a:t>opracowany </a:t>
            </a:r>
            <a:r>
              <a:rPr lang="pl-PL" sz="2000" dirty="0" smtClean="0">
                <a:latin typeface="Trebuchet MS" pitchFamily="34" charset="0"/>
              </a:rPr>
              <a:t>przez </a:t>
            </a:r>
            <a:r>
              <a:rPr lang="pl-PL" sz="2000" dirty="0" smtClean="0">
                <a:latin typeface="Trebuchet MS" pitchFamily="34" charset="0"/>
              </a:rPr>
              <a:t>VESA. </a:t>
            </a:r>
            <a:r>
              <a:rPr lang="pl-PL" sz="2000" dirty="0">
                <a:latin typeface="Trebuchet MS" panose="020B0603020202020204" pitchFamily="34" charset="0"/>
              </a:rPr>
              <a:t>Złącze </a:t>
            </a:r>
            <a:r>
              <a:rPr lang="pl-PL" sz="2000" dirty="0" err="1">
                <a:latin typeface="Trebuchet MS" panose="020B0603020202020204" pitchFamily="34" charset="0"/>
              </a:rPr>
              <a:t>DisplayPort</a:t>
            </a:r>
            <a:r>
              <a:rPr lang="pl-PL" sz="2000" dirty="0">
                <a:latin typeface="Trebuchet MS" panose="020B0603020202020204" pitchFamily="34" charset="0"/>
              </a:rPr>
              <a:t> obsługuje od 1 do 4 linii transmisyjnych przesyłających dźwięk i obraz z prędkością 1,62 lub 2,7 </a:t>
            </a:r>
            <a:r>
              <a:rPr lang="pl-PL" sz="2000" dirty="0" err="1">
                <a:latin typeface="Trebuchet MS" panose="020B0603020202020204" pitchFamily="34" charset="0"/>
              </a:rPr>
              <a:t>Gb</a:t>
            </a:r>
            <a:r>
              <a:rPr lang="pl-PL" sz="2000" dirty="0">
                <a:latin typeface="Trebuchet MS" panose="020B0603020202020204" pitchFamily="34" charset="0"/>
              </a:rPr>
              <a:t>/s (maksymalnie 10,8 </a:t>
            </a:r>
            <a:r>
              <a:rPr lang="pl-PL" sz="2000" dirty="0" err="1">
                <a:latin typeface="Trebuchet MS" panose="020B0603020202020204" pitchFamily="34" charset="0"/>
              </a:rPr>
              <a:t>Gb</a:t>
            </a:r>
            <a:r>
              <a:rPr lang="pl-PL" sz="2000" dirty="0">
                <a:latin typeface="Trebuchet MS" panose="020B0603020202020204" pitchFamily="34" charset="0"/>
              </a:rPr>
              <a:t>/s przy czterech liniach transmisyjnych). Standard umożliwia jednoczesną dwukierunkową wymianę informacji</a:t>
            </a:r>
            <a:r>
              <a:rPr lang="pl-PL" sz="2000" dirty="0" smtClean="0">
                <a:latin typeface="Trebuchet MS" panose="020B0603020202020204" pitchFamily="34" charset="0"/>
              </a:rPr>
              <a:t>. </a:t>
            </a:r>
            <a:r>
              <a:rPr lang="pl-PL" sz="2000" dirty="0">
                <a:latin typeface="Trebuchet MS" panose="020B0603020202020204" pitchFamily="34" charset="0"/>
              </a:rPr>
              <a:t>Sygnał wideo może być zgodny z DVI oraz </a:t>
            </a:r>
            <a:r>
              <a:rPr lang="pl-PL" sz="2000" dirty="0" smtClean="0">
                <a:latin typeface="Trebuchet MS" panose="020B0603020202020204" pitchFamily="34" charset="0"/>
              </a:rPr>
              <a:t>HDMI</a:t>
            </a:r>
            <a:r>
              <a:rPr lang="pl-PL" sz="2000" dirty="0">
                <a:latin typeface="Trebuchet MS" panose="020B0603020202020204" pitchFamily="34" charset="0"/>
              </a:rPr>
              <a:t> pod warunkiem gdy urządzenie nadające sygnał ma możliwość przełączenia rodzaju sygnału z </a:t>
            </a:r>
            <a:r>
              <a:rPr lang="pl-PL" sz="2000" dirty="0" err="1">
                <a:latin typeface="Trebuchet MS" panose="020B0603020202020204" pitchFamily="34" charset="0"/>
              </a:rPr>
              <a:t>DisplayPort</a:t>
            </a:r>
            <a:r>
              <a:rPr lang="pl-PL" sz="2000" dirty="0">
                <a:latin typeface="Trebuchet MS" panose="020B0603020202020204" pitchFamily="34" charset="0"/>
              </a:rPr>
              <a:t> na HDMI, DVI lub </a:t>
            </a:r>
            <a:r>
              <a:rPr lang="pl-PL" sz="2000" dirty="0" smtClean="0">
                <a:latin typeface="Trebuchet MS" panose="020B0603020202020204" pitchFamily="34" charset="0"/>
              </a:rPr>
              <a:t>VGA. </a:t>
            </a:r>
            <a:r>
              <a:rPr lang="pl-PL" sz="2000" dirty="0">
                <a:latin typeface="Trebuchet MS" panose="020B0603020202020204" pitchFamily="34" charset="0"/>
              </a:rPr>
              <a:t>Sygnał może być chroniony technologią DRM.</a:t>
            </a:r>
            <a:endParaRPr lang="pl-PL" sz="2000" dirty="0">
              <a:latin typeface="Trebuchet MS" pitchFamily="34" charset="0"/>
            </a:endParaRPr>
          </a:p>
        </p:txBody>
      </p:sp>
      <p:pic>
        <p:nvPicPr>
          <p:cNvPr id="30722" name="Picture 2" descr="Znalezione obrazy dla zapytania Display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811548" cy="230425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6533471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52525"/>
                </a:solidFill>
                <a:latin typeface="Trebuchet MS" panose="020B0603020202020204" pitchFamily="34" charset="0"/>
              </a:rPr>
              <a:t>DRM </a:t>
            </a:r>
            <a:r>
              <a:rPr lang="pl-PL" sz="1400" b="1" dirty="0" smtClean="0">
                <a:solidFill>
                  <a:srgbClr val="252525"/>
                </a:solidFill>
                <a:latin typeface="Trebuchet MS" panose="020B0603020202020204" pitchFamily="34" charset="0"/>
              </a:rPr>
              <a:t>- Zarządzanie </a:t>
            </a:r>
            <a:r>
              <a:rPr lang="pl-PL" sz="1400" b="1" dirty="0">
                <a:solidFill>
                  <a:srgbClr val="252525"/>
                </a:solidFill>
                <a:latin typeface="Trebuchet MS" panose="020B0603020202020204" pitchFamily="34" charset="0"/>
              </a:rPr>
              <a:t>prawami cyfrowymi</a:t>
            </a:r>
            <a:r>
              <a:rPr lang="pl-PL" sz="1400" dirty="0">
                <a:solidFill>
                  <a:srgbClr val="252525"/>
                </a:solidFill>
                <a:latin typeface="Trebuchet MS" panose="020B0603020202020204" pitchFamily="34" charset="0"/>
              </a:rPr>
              <a:t> (z </a:t>
            </a:r>
            <a:r>
              <a:rPr lang="pl-PL" sz="1400" dirty="0" smtClean="0">
                <a:latin typeface="Trebuchet MS" panose="020B0603020202020204" pitchFamily="34" charset="0"/>
              </a:rPr>
              <a:t>ang.</a:t>
            </a:r>
            <a:r>
              <a:rPr lang="pl-PL" sz="1400" dirty="0">
                <a:solidFill>
                  <a:srgbClr val="252525"/>
                </a:solidFill>
                <a:latin typeface="Trebuchet MS" panose="020B0603020202020204" pitchFamily="34" charset="0"/>
              </a:rPr>
              <a:t> </a:t>
            </a:r>
            <a:r>
              <a:rPr lang="pl-PL" sz="1400" dirty="0" err="1">
                <a:solidFill>
                  <a:srgbClr val="252525"/>
                </a:solidFill>
                <a:latin typeface="Trebuchet MS" panose="020B0603020202020204" pitchFamily="34" charset="0"/>
              </a:rPr>
              <a:t>digital</a:t>
            </a:r>
            <a:r>
              <a:rPr lang="pl-PL" sz="1400" dirty="0">
                <a:solidFill>
                  <a:srgbClr val="252525"/>
                </a:solidFill>
                <a:latin typeface="Trebuchet MS" panose="020B0603020202020204" pitchFamily="34" charset="0"/>
              </a:rPr>
              <a:t> </a:t>
            </a:r>
            <a:r>
              <a:rPr lang="pl-PL" sz="1400" dirty="0" err="1">
                <a:solidFill>
                  <a:srgbClr val="252525"/>
                </a:solidFill>
                <a:latin typeface="Trebuchet MS" panose="020B0603020202020204" pitchFamily="34" charset="0"/>
              </a:rPr>
              <a:t>rights</a:t>
            </a:r>
            <a:r>
              <a:rPr lang="pl-PL" sz="1400" dirty="0">
                <a:solidFill>
                  <a:srgbClr val="252525"/>
                </a:solidFill>
                <a:latin typeface="Trebuchet MS" panose="020B0603020202020204" pitchFamily="34" charset="0"/>
              </a:rPr>
              <a:t> management, </a:t>
            </a:r>
            <a:r>
              <a:rPr lang="pl-PL" sz="1400" dirty="0" smtClean="0">
                <a:solidFill>
                  <a:srgbClr val="252525"/>
                </a:solidFill>
                <a:latin typeface="Trebuchet MS" panose="020B0603020202020204" pitchFamily="34" charset="0"/>
              </a:rPr>
              <a:t>)</a:t>
            </a:r>
            <a:endParaRPr lang="pl-PL" sz="14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Znalezione obrazy dla zapytania display 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7037"/>
            <a:ext cx="3811548" cy="25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latin typeface="Trebuchet MS" pitchFamily="34" charset="0"/>
              </a:rPr>
              <a:t>Thunderbolt</a:t>
            </a:r>
            <a:r>
              <a:rPr lang="pl-PL" sz="2000" dirty="0" smtClean="0">
                <a:latin typeface="Trebuchet MS" pitchFamily="34" charset="0"/>
              </a:rPr>
              <a:t> (nazwa kodowa </a:t>
            </a:r>
            <a:r>
              <a:rPr lang="pl-PL" sz="2000" b="1" dirty="0" err="1" smtClean="0">
                <a:latin typeface="Trebuchet MS" pitchFamily="34" charset="0"/>
              </a:rPr>
              <a:t>Light</a:t>
            </a:r>
            <a:r>
              <a:rPr lang="pl-PL" sz="2000" b="1" dirty="0" smtClean="0">
                <a:latin typeface="Trebuchet MS" pitchFamily="34" charset="0"/>
              </a:rPr>
              <a:t> </a:t>
            </a:r>
            <a:r>
              <a:rPr lang="pl-PL" sz="2000" b="1" dirty="0" err="1" smtClean="0">
                <a:latin typeface="Trebuchet MS" pitchFamily="34" charset="0"/>
              </a:rPr>
              <a:t>Peak</a:t>
            </a:r>
            <a:r>
              <a:rPr lang="pl-PL" sz="2000" dirty="0" smtClean="0">
                <a:latin typeface="Trebuchet MS" pitchFamily="34" charset="0"/>
              </a:rPr>
              <a:t>) – standard przewodów, złączy i protokołów służących do łączenia różnych urządzeń elektronicznych . Złącze pozwala na przesyłanie danych z prędkością do 10 </a:t>
            </a:r>
            <a:r>
              <a:rPr lang="pl-PL" sz="2000" dirty="0" err="1" smtClean="0">
                <a:latin typeface="Trebuchet MS" pitchFamily="34" charset="0"/>
              </a:rPr>
              <a:t>Gb</a:t>
            </a:r>
            <a:r>
              <a:rPr lang="pl-PL" sz="2000" dirty="0" smtClean="0">
                <a:latin typeface="Trebuchet MS" pitchFamily="34" charset="0"/>
              </a:rPr>
              <a:t>/s, z możliwością późniejszego zwiększenia do 100 </a:t>
            </a:r>
            <a:r>
              <a:rPr lang="pl-PL" sz="2000" dirty="0" err="1" smtClean="0">
                <a:latin typeface="Trebuchet MS" pitchFamily="34" charset="0"/>
              </a:rPr>
              <a:t>Gb</a:t>
            </a:r>
            <a:r>
              <a:rPr lang="pl-PL" sz="2000" dirty="0" smtClean="0">
                <a:latin typeface="Trebuchet MS" pitchFamily="34" charset="0"/>
              </a:rPr>
              <a:t>/s w przyszłości. Chociaż aktualnie w sprzedaży nie ma nośników, które obsłużyłyby taką prędkość, teoretycznie przy 10 </a:t>
            </a:r>
            <a:r>
              <a:rPr lang="pl-PL" sz="2000" dirty="0" err="1" smtClean="0">
                <a:latin typeface="Trebuchet MS" pitchFamily="34" charset="0"/>
              </a:rPr>
              <a:t>Gb</a:t>
            </a:r>
            <a:r>
              <a:rPr lang="pl-PL" sz="2000" dirty="0" smtClean="0">
                <a:latin typeface="Trebuchet MS" pitchFamily="34" charset="0"/>
              </a:rPr>
              <a:t>/s pełnometrażowy film zapisany w standardzie </a:t>
            </a:r>
            <a:r>
              <a:rPr lang="pl-PL" sz="2000" dirty="0" err="1" smtClean="0">
                <a:latin typeface="Trebuchet MS" pitchFamily="34" charset="0"/>
              </a:rPr>
              <a:t>Blu-Ray</a:t>
            </a:r>
            <a:r>
              <a:rPr lang="pl-PL" sz="2000" dirty="0" smtClean="0">
                <a:latin typeface="Trebuchet MS" pitchFamily="34" charset="0"/>
              </a:rPr>
              <a:t> można przesłać w 30 sekund</a:t>
            </a:r>
            <a:endParaRPr lang="pl-PL" sz="2000" dirty="0">
              <a:latin typeface="Trebuchet MS" pitchFamily="34" charset="0"/>
            </a:endParaRPr>
          </a:p>
        </p:txBody>
      </p:sp>
      <p:pic>
        <p:nvPicPr>
          <p:cNvPr id="31746" name="Picture 2" descr="Znalezione obrazy dla zapytania Thunderbo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6096000" cy="2828925"/>
          </a:xfrm>
          <a:prstGeom prst="rect">
            <a:avLst/>
          </a:prstGeom>
          <a:noFill/>
        </p:spPr>
      </p:pic>
      <p:pic>
        <p:nvPicPr>
          <p:cNvPr id="4098" name="Picture 2" descr="Znalezione obrazy dla zapytania thunderbo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1147"/>
            <a:ext cx="2536825" cy="2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43808" y="188640"/>
            <a:ext cx="335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 równoległe 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98072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Trebuchet MS" pitchFamily="34" charset="0"/>
              </a:rPr>
              <a:t>Interfejs IEEE 1284</a:t>
            </a:r>
            <a:r>
              <a:rPr lang="pl-PL" sz="2000" dirty="0" smtClean="0">
                <a:latin typeface="Trebuchet MS" pitchFamily="34" charset="0"/>
              </a:rPr>
              <a:t> – nazwa standardu dla dwukierunkowego interfejsu komunikacyjnego używanego głównie w komputerach osobistych. IEEE 1284 jest wykorzystywany głównie do podłączenia urządzeń peryferyjnych: drukarki, skanery, plotery. Interfejs IEEE 1284 zapewnia transmisję na odległość do 5 metrów, jeśli przewody sygnałowe są skręcane z przewodami masy, w przeciwnym przypadku na odległość do 2 metrów. Transmisja danych odbywa się z potwierdzeniem, z maksymalną prędkością ok. 2 MB/s.</a:t>
            </a:r>
          </a:p>
          <a:p>
            <a:endParaRPr lang="pl-PL" sz="2000" dirty="0">
              <a:latin typeface="Trebuchet MS" pitchFamily="34" charset="0"/>
            </a:endParaRPr>
          </a:p>
        </p:txBody>
      </p:sp>
      <p:pic>
        <p:nvPicPr>
          <p:cNvPr id="32770" name="Picture 2" descr="https://upload.wikimedia.org/wikipedia/commons/thumb/f/fa/Parallel_computer_printer_port.jpg/1280px-Parallel_computer_printer_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3527038" cy="26452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5112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rebuchet MS" pitchFamily="34" charset="0"/>
              </a:rPr>
              <a:t>Karty PCMCIA pełnią obecnie funkcje kart rozszerzeń. Celem ich zastosowania jest rozszerzenie funkcjonalności komputera. Posiadają ustandaryzowane wymiary przypominając wielkością kartę kredytową (85,6 × 54 mm). Poszczególne generacje kart przestrzegają powyższego standardu, w swych wymiarach różniąc się jedynie grubością. Formalnie rzecz biorąc prawidłową nazwą tych kart jest "PC </a:t>
            </a:r>
            <a:r>
              <a:rPr lang="pl-PL" sz="2000" dirty="0" err="1" smtClean="0">
                <a:latin typeface="Trebuchet MS" pitchFamily="34" charset="0"/>
              </a:rPr>
              <a:t>Card</a:t>
            </a:r>
            <a:r>
              <a:rPr lang="pl-PL" sz="2000" dirty="0" smtClean="0">
                <a:latin typeface="Trebuchet MS" pitchFamily="34" charset="0"/>
              </a:rPr>
              <a:t>". Karty pierwotnie posiadały interfejs 16bit (zgodny z magistralą ISA) i nazywane były "PC </a:t>
            </a:r>
            <a:r>
              <a:rPr lang="pl-PL" sz="2000" dirty="0" err="1" smtClean="0">
                <a:latin typeface="Trebuchet MS" pitchFamily="34" charset="0"/>
              </a:rPr>
              <a:t>Card</a:t>
            </a:r>
            <a:r>
              <a:rPr lang="pl-PL" sz="2000" dirty="0" smtClean="0">
                <a:latin typeface="Trebuchet MS" pitchFamily="34" charset="0"/>
              </a:rPr>
              <a:t> 16" (cienki ząb po prawej stronie złącza). Po wprowadzeniu interfejsu 32bit (zgodny z magistralą PCI) przyjęły nazwę "</a:t>
            </a:r>
            <a:r>
              <a:rPr lang="pl-PL" sz="2000" dirty="0" err="1" smtClean="0">
                <a:latin typeface="Trebuchet MS" pitchFamily="34" charset="0"/>
              </a:rPr>
              <a:t>CardBus</a:t>
            </a:r>
            <a:r>
              <a:rPr lang="pl-PL" sz="2000" dirty="0" smtClean="0">
                <a:latin typeface="Trebuchet MS" pitchFamily="34" charset="0"/>
              </a:rPr>
              <a:t>" (gruby ząb po prawej stronie złącza). Grubość zęba uniemożliwia włożenie karty 32bit do gniazda obsługującego tylko karty starego typu. Gniazda 32bit obsługują oba rodzaje kart "PC </a:t>
            </a:r>
            <a:r>
              <a:rPr lang="pl-PL" sz="2000" dirty="0" err="1" smtClean="0">
                <a:latin typeface="Trebuchet MS" pitchFamily="34" charset="0"/>
              </a:rPr>
              <a:t>Card</a:t>
            </a:r>
            <a:r>
              <a:rPr lang="pl-PL" sz="2000" dirty="0" smtClean="0">
                <a:latin typeface="Trebuchet MS" pitchFamily="34" charset="0"/>
              </a:rPr>
              <a:t> 16" jak i "</a:t>
            </a:r>
            <a:r>
              <a:rPr lang="pl-PL" sz="2000" dirty="0" err="1" smtClean="0">
                <a:latin typeface="Trebuchet MS" pitchFamily="34" charset="0"/>
              </a:rPr>
              <a:t>CardBus</a:t>
            </a:r>
            <a:r>
              <a:rPr lang="pl-PL" sz="2000" dirty="0" smtClean="0">
                <a:latin typeface="Trebuchet MS" pitchFamily="34" charset="0"/>
              </a:rPr>
              <a:t>".</a:t>
            </a:r>
            <a:endParaRPr lang="pl-PL" sz="2000" dirty="0">
              <a:latin typeface="Trebuchet MS" pitchFamily="34" charset="0"/>
            </a:endParaRPr>
          </a:p>
        </p:txBody>
      </p:sp>
      <p:pic>
        <p:nvPicPr>
          <p:cNvPr id="33794" name="Picture 2" descr="https://upload.wikimedia.org/wikipedia/commons/9/9a/Ng-WG511-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028" y="404664"/>
            <a:ext cx="3419972" cy="2700561"/>
          </a:xfrm>
          <a:prstGeom prst="rect">
            <a:avLst/>
          </a:prstGeom>
          <a:noFill/>
        </p:spPr>
      </p:pic>
      <p:pic>
        <p:nvPicPr>
          <p:cNvPr id="33796" name="Picture 4" descr="Znalezione obrazy dla zapytania pcmcia złąc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612" y="3356992"/>
            <a:ext cx="3754388" cy="11938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55776" y="260648"/>
            <a:ext cx="402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 bezprzewodowe</a:t>
            </a:r>
            <a:endParaRPr lang="pl-PL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908720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Bluetooth</a:t>
            </a:r>
            <a:r>
              <a:rPr lang="pl-PL" dirty="0" smtClean="0"/>
              <a:t> – technologia bezprzewodowej komunikacji krótkiego zasięgu pomiędzy różnymi urządzeniami elektronicznymi, takimi jak klawiatura, komputer, laptop, </a:t>
            </a:r>
            <a:r>
              <a:rPr lang="pl-PL" dirty="0" err="1" smtClean="0"/>
              <a:t>palmtop</a:t>
            </a:r>
            <a:r>
              <a:rPr lang="pl-PL" dirty="0" smtClean="0"/>
              <a:t>, telefon komórkowy.</a:t>
            </a:r>
          </a:p>
          <a:p>
            <a:r>
              <a:rPr lang="pl-PL" dirty="0" smtClean="0"/>
              <a:t>Jest to otwarty standard opisany w specyfikacji IEEE 802.15.1. Jego specyfikacja obejmuje trzy klasy mocy nadawczej 1-3 o zasięgu 100, 10 oraz 1 metra w otwartej przestrzeni. Najczęściej spotykaną klasą jest klasa druga. Technologia korzysta z fal radiowych w paśmie ISM 2,4 </a:t>
            </a:r>
            <a:r>
              <a:rPr lang="pl-PL" dirty="0" err="1" smtClean="0"/>
              <a:t>GHz</a:t>
            </a:r>
            <a:r>
              <a:rPr lang="pl-PL" dirty="0" smtClean="0"/>
              <a:t>.</a:t>
            </a:r>
          </a:p>
          <a:p>
            <a:r>
              <a:rPr lang="pl-PL" dirty="0" smtClean="0"/>
              <a:t>Urządzenie umożliwiające wykorzystanie tej technologii to adapter </a:t>
            </a:r>
            <a:r>
              <a:rPr lang="pl-PL" dirty="0" err="1" smtClean="0"/>
              <a:t>Bluetooth</a:t>
            </a:r>
            <a:r>
              <a:rPr lang="pl-PL" dirty="0" smtClean="0"/>
              <a:t>.</a:t>
            </a:r>
          </a:p>
        </p:txBody>
      </p:sp>
      <p:pic>
        <p:nvPicPr>
          <p:cNvPr id="34818" name="Picture 2" descr="https://upload.wikimedia.org/wikipedia/commons/thumb/f/f6/BluetoothUSBStick%28BlueFritz%29.JPG/800px-BluetoothUSBStick%28BlueFritz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891" y="1052736"/>
            <a:ext cx="2475109" cy="3106262"/>
          </a:xfrm>
          <a:prstGeom prst="rect">
            <a:avLst/>
          </a:prstGeom>
          <a:noFill/>
        </p:spPr>
      </p:pic>
      <p:pic>
        <p:nvPicPr>
          <p:cNvPr id="34820" name="Picture 4" descr="https://upload.wikimedia.org/wikipedia/commons/c/c0/Bluetooth_head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4415136" cy="28560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err="1" smtClean="0"/>
              <a:t>Infrared</a:t>
            </a:r>
            <a:r>
              <a:rPr lang="pl-PL" b="1" dirty="0" smtClean="0"/>
              <a:t> Data </a:t>
            </a:r>
            <a:r>
              <a:rPr lang="pl-PL" b="1" dirty="0" err="1" smtClean="0"/>
              <a:t>Association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b="1" dirty="0" err="1" smtClean="0"/>
              <a:t>IrDA</a:t>
            </a:r>
            <a:r>
              <a:rPr lang="pl-PL" dirty="0" smtClean="0"/>
              <a:t>) – powstała w 1993 r. grupa, skupiająca kilkudziesięciu producentów sprzętu komputerowego. Celem powstania było stworzenie i kontrolowanie międzynarodowych standardów transmisji danych w zakresie podczerwieni. Grupa ta opracowała firmowy system bezprzewodowej transmisji danych cyfrowych z wykorzystaniem promieniowania podczerwonego. Jego elementy przeznaczone są przede wszystkim do tworzenia sieci tymczasowych, w których znajdują się komputery przenośne</a:t>
            </a:r>
            <a:endParaRPr lang="pl-PL" dirty="0"/>
          </a:p>
        </p:txBody>
      </p:sp>
      <p:pic>
        <p:nvPicPr>
          <p:cNvPr id="35844" name="Picture 4" descr="https://upload.wikimedia.org/wikipedia/commons/4/49/IrDA_w_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4762500" cy="2895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Znalezione obrazy dla zapytania wi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37820"/>
            <a:ext cx="3479732" cy="223224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4766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/>
              <a:t>Bezprzewodowe sieci lokalne (WLAN, IEEE 802.11)</a:t>
            </a:r>
          </a:p>
          <a:p>
            <a:r>
              <a:rPr lang="pl-PL" sz="2000" dirty="0" smtClean="0"/>
              <a:t>(</a:t>
            </a:r>
            <a:r>
              <a:rPr lang="pl-PL" sz="2000" i="1" dirty="0" smtClean="0"/>
              <a:t>ang. </a:t>
            </a:r>
            <a:r>
              <a:rPr lang="pl-PL" sz="2000" i="1" dirty="0" err="1" smtClean="0"/>
              <a:t>Wireless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Local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Area</a:t>
            </a:r>
            <a:r>
              <a:rPr lang="pl-PL" sz="2000" i="1" dirty="0" smtClean="0"/>
              <a:t> Network</a:t>
            </a:r>
            <a:r>
              <a:rPr lang="pl-PL" sz="2000" dirty="0" smtClean="0"/>
              <a:t>) to sieci realizujące połączenie między</a:t>
            </a:r>
          </a:p>
          <a:p>
            <a:r>
              <a:rPr lang="pl-PL" sz="2000" dirty="0" smtClean="0"/>
              <a:t>komputerami bez użycia okablowania. Medium transmisyjnym przenoszącym</a:t>
            </a:r>
          </a:p>
          <a:p>
            <a:r>
              <a:rPr lang="pl-PL" sz="2000" dirty="0" smtClean="0"/>
              <a:t>sygnały są najczęściej fale radiowe (mikrofale)</a:t>
            </a:r>
            <a:endParaRPr lang="pl-PL" sz="2000" dirty="0"/>
          </a:p>
        </p:txBody>
      </p:sp>
      <p:pic>
        <p:nvPicPr>
          <p:cNvPr id="2050" name="Picture 2" descr="Znalezione obrazy dla zapytania router wi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4" y="3212976"/>
            <a:ext cx="4032448" cy="35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412776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Wtyczka Jack</a:t>
            </a:r>
            <a:r>
              <a:rPr lang="pl-PL" dirty="0" smtClean="0"/>
              <a:t> – wtyczka używana do transmisji sygnałów analogowych, głównie połączeń audio, w wersji 6,3 mm używana także w profesjonalnym sprzęcie audio do przesyłania sygnałów sterujących. Pierwotnie stosowana do przełączania sygnałów telefonicznych. Spotykane jest też użycie tych wtyczek w zasilaczach niskiego napięcia.</a:t>
            </a:r>
          </a:p>
          <a:p>
            <a:r>
              <a:rPr lang="pl-PL" dirty="0" smtClean="0"/>
              <a:t>Istnieje kilka rodzajów wtyków </a:t>
            </a:r>
            <a:r>
              <a:rPr lang="pl-PL" dirty="0" err="1" smtClean="0"/>
              <a:t>jack</a:t>
            </a:r>
            <a:r>
              <a:rPr lang="pl-PL" dirty="0" smtClean="0"/>
              <a:t> różniących się średnicą. Najpopularniejsze to </a:t>
            </a:r>
            <a:r>
              <a:rPr lang="pl-PL" b="1" dirty="0" err="1" smtClean="0"/>
              <a:t>jack</a:t>
            </a:r>
            <a:r>
              <a:rPr lang="pl-PL" dirty="0" smtClean="0"/>
              <a:t> (potocznie „duży </a:t>
            </a:r>
            <a:r>
              <a:rPr lang="pl-PL" dirty="0" err="1" smtClean="0"/>
              <a:t>jack</a:t>
            </a:r>
            <a:r>
              <a:rPr lang="pl-PL" dirty="0" smtClean="0"/>
              <a:t>”) o średnicy 6,3 mm oraz </a:t>
            </a:r>
            <a:r>
              <a:rPr lang="pl-PL" b="1" dirty="0" err="1" smtClean="0"/>
              <a:t>minijack</a:t>
            </a:r>
            <a:r>
              <a:rPr lang="pl-PL" dirty="0" smtClean="0"/>
              <a:t> (potocznie „mały </a:t>
            </a:r>
            <a:r>
              <a:rPr lang="pl-PL" dirty="0" err="1" smtClean="0"/>
              <a:t>jack</a:t>
            </a:r>
            <a:r>
              <a:rPr lang="pl-PL" dirty="0" smtClean="0"/>
              <a:t>”</a:t>
            </a:r>
            <a:r>
              <a:rPr lang="pl-PL" baseline="30000" dirty="0" smtClean="0"/>
              <a:t>[</a:t>
            </a:r>
            <a:r>
              <a:rPr lang="pl-PL" dirty="0" smtClean="0"/>
              <a:t>) o średnicy 3,5 </a:t>
            </a:r>
            <a:r>
              <a:rPr lang="pl-PL" dirty="0" err="1" smtClean="0"/>
              <a:t>mm</a:t>
            </a:r>
            <a:r>
              <a:rPr lang="pl-PL" dirty="0" smtClean="0"/>
              <a:t>. Istnieje także trzeci rodzaj (stosowany przeważnie jako złącze w telefonach komórkowych) — </a:t>
            </a:r>
            <a:r>
              <a:rPr lang="pl-PL" b="1" dirty="0" err="1" smtClean="0"/>
              <a:t>microjack</a:t>
            </a:r>
            <a:r>
              <a:rPr lang="pl-PL" dirty="0" smtClean="0"/>
              <a:t> o średnicy 2,5 </a:t>
            </a:r>
            <a:r>
              <a:rPr lang="pl-PL" dirty="0" err="1" smtClean="0"/>
              <a:t>mm</a:t>
            </a:r>
            <a:r>
              <a:rPr lang="pl-PL" dirty="0" smtClean="0"/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79875" y="260648"/>
            <a:ext cx="328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analogowe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6866" name="Picture 2" descr="https://upload.wikimedia.org/wikipedia/commons/thumb/2/27/Photo-audiojacks.jpg/1024px-Photo-audioj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533257" cy="328827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 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7568"/>
              </p:ext>
            </p:extLst>
          </p:nvPr>
        </p:nvGraphicFramePr>
        <p:xfrm>
          <a:off x="244359" y="263158"/>
          <a:ext cx="3925613" cy="3153728"/>
        </p:xfrm>
        <a:graphic>
          <a:graphicData uri="http://schemas.openxmlformats.org/drawingml/2006/table">
            <a:tbl>
              <a:tblPr/>
              <a:tblGrid>
                <a:gridCol w="3925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537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Złącze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D-</a:t>
                      </a:r>
                      <a:r>
                        <a:rPr lang="pl-PL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inaczej 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VGA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jest standardowym złączem analogowym, służącym do podłączania monitora lub telewizora do komputera.</a:t>
                      </a: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 descr="Znalezione obrazy dla zapytania d-s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" y="1027714"/>
            <a:ext cx="3782164" cy="28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11370" y="3373120"/>
            <a:ext cx="3858602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Złącza VGA mają zwykle niebieską, plastikową obudowę oraz etykiety z kolorowymi oznaczeniami. Analogowe złącze, wykorzystywane jest w urządzeniach i zakończeniach przewodów do połączeń w transmisji sygnałów wizyjnych pomiędzy urządzeniami elektronicznymi. Standardowe złącza D-</a:t>
            </a:r>
            <a:r>
              <a:rPr lang="pl-PL" sz="2000" dirty="0" err="1"/>
              <a:t>sub</a:t>
            </a:r>
            <a:r>
              <a:rPr lang="pl-PL" sz="2000" dirty="0"/>
              <a:t> mają 9, 15, 25, 37, 50 lub 60 </a:t>
            </a:r>
            <a:r>
              <a:rPr lang="pl-PL" sz="2000" dirty="0" err="1"/>
              <a:t>pinów</a:t>
            </a:r>
            <a:r>
              <a:rPr lang="pl-PL" sz="2000" dirty="0"/>
              <a:t>.</a:t>
            </a:r>
            <a:r>
              <a:rPr lang="pl-PL" sz="1350" dirty="0">
                <a:latin typeface="arial"/>
              </a:rPr>
              <a:t/>
            </a:r>
            <a:br>
              <a:rPr lang="pl-PL" sz="1350" dirty="0">
                <a:latin typeface="arial"/>
              </a:rPr>
            </a:br>
            <a:endParaRPr lang="pl-PL" sz="1350" dirty="0">
              <a:latin typeface="arial"/>
            </a:endParaRPr>
          </a:p>
        </p:txBody>
      </p:sp>
      <p:pic>
        <p:nvPicPr>
          <p:cNvPr id="9220" name="Picture 4" descr="Znalezione obrazy dla zapytania d-s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60" y="3866075"/>
            <a:ext cx="3890304" cy="29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nalezione obrazy dla zapytania d-su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60" y="506937"/>
            <a:ext cx="3890304" cy="29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55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>
                <a:latin typeface="Trebuchet MS" pitchFamily="34" charset="0"/>
              </a:rPr>
              <a:t>Standard </a:t>
            </a:r>
            <a:r>
              <a:rPr lang="pl-PL" sz="2000" b="1" dirty="0" smtClean="0">
                <a:latin typeface="Trebuchet MS" pitchFamily="34" charset="0"/>
              </a:rPr>
              <a:t>S</a:t>
            </a:r>
            <a:r>
              <a:rPr lang="pl-PL" sz="2000" dirty="0" smtClean="0">
                <a:latin typeface="Trebuchet MS" pitchFamily="34" charset="0"/>
              </a:rPr>
              <a:t>-</a:t>
            </a:r>
            <a:r>
              <a:rPr lang="pl-PL" sz="2000" b="1" dirty="0" smtClean="0">
                <a:latin typeface="Trebuchet MS" pitchFamily="34" charset="0"/>
              </a:rPr>
              <a:t>Video</a:t>
            </a:r>
            <a:r>
              <a:rPr lang="pl-PL" sz="2000" dirty="0" smtClean="0">
                <a:latin typeface="Trebuchet MS" pitchFamily="34" charset="0"/>
              </a:rPr>
              <a:t> nazywany jest czasami Super </a:t>
            </a:r>
            <a:r>
              <a:rPr lang="pl-PL" sz="2000" b="1" dirty="0" smtClean="0">
                <a:latin typeface="Trebuchet MS" pitchFamily="34" charset="0"/>
              </a:rPr>
              <a:t>Video</a:t>
            </a:r>
            <a:r>
              <a:rPr lang="pl-PL" sz="2000" dirty="0" smtClean="0">
                <a:latin typeface="Trebuchet MS" pitchFamily="34" charset="0"/>
              </a:rPr>
              <a:t> lub Y/C, a także błędnie </a:t>
            </a:r>
            <a:r>
              <a:rPr lang="pl-PL" sz="2000" b="1" dirty="0" err="1" smtClean="0">
                <a:latin typeface="Trebuchet MS" pitchFamily="34" charset="0"/>
              </a:rPr>
              <a:t>S</a:t>
            </a:r>
            <a:r>
              <a:rPr lang="pl-PL" sz="2000" dirty="0" err="1" smtClean="0">
                <a:latin typeface="Trebuchet MS" pitchFamily="34" charset="0"/>
              </a:rPr>
              <a:t>-VHS</a:t>
            </a:r>
            <a:r>
              <a:rPr lang="pl-PL" sz="2000" dirty="0" smtClean="0">
                <a:latin typeface="Trebuchet MS" pitchFamily="34" charset="0"/>
              </a:rPr>
              <a:t>. Złącze standardu </a:t>
            </a:r>
            <a:r>
              <a:rPr lang="pl-PL" sz="2000" b="1" dirty="0" err="1" smtClean="0">
                <a:latin typeface="Trebuchet MS" pitchFamily="34" charset="0"/>
              </a:rPr>
              <a:t>S</a:t>
            </a:r>
            <a:r>
              <a:rPr lang="pl-PL" sz="2000" dirty="0" err="1" smtClean="0">
                <a:latin typeface="Trebuchet MS" pitchFamily="34" charset="0"/>
              </a:rPr>
              <a:t>-</a:t>
            </a:r>
            <a:r>
              <a:rPr lang="pl-PL" sz="2000" b="1" dirty="0" err="1" smtClean="0">
                <a:latin typeface="Trebuchet MS" pitchFamily="34" charset="0"/>
              </a:rPr>
              <a:t>Video</a:t>
            </a:r>
            <a:r>
              <a:rPr lang="pl-PL" sz="2000" dirty="0" err="1" smtClean="0">
                <a:latin typeface="Trebuchet MS" pitchFamily="34" charset="0"/>
              </a:rPr>
              <a:t>przenosi</a:t>
            </a:r>
            <a:r>
              <a:rPr lang="pl-PL" sz="2000" dirty="0" smtClean="0">
                <a:latin typeface="Trebuchet MS" pitchFamily="34" charset="0"/>
              </a:rPr>
              <a:t> tylko sygnał wizyjny, a sygnały fonii przesyłane są oddzielnymi przewodami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9938" name="Picture 2" descr="Znalezione obrazy dla zapytania s vid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03809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260648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latin typeface="Trebuchet MS" panose="020B0603020202020204" pitchFamily="34" charset="0"/>
              </a:rPr>
              <a:t>Aby dwa urządzenia mogły działać razem muszą mieć zgodne (kompatybilne) interfejsy. Interfejsem może być kabel łączący dwa urządzenia, ale zarówno wtyczki na tym kablu jak i pasujące do nich gniazda są również interfejsami. Gniazdo na płycie głównej </a:t>
            </a:r>
            <a:r>
              <a:rPr lang="pl-PL" sz="2000" dirty="0" smtClean="0">
                <a:latin typeface="Trebuchet MS" panose="020B0603020202020204" pitchFamily="34" charset="0"/>
              </a:rPr>
              <a:t>komputera jest </a:t>
            </a:r>
            <a:r>
              <a:rPr lang="pl-PL" sz="2000" dirty="0">
                <a:latin typeface="Trebuchet MS" panose="020B0603020202020204" pitchFamily="34" charset="0"/>
              </a:rPr>
              <a:t>interfejsem, w który wkłada się np. kartę graficzną, ale i sama karta jest interfejsem umożliwiającym współpracę monitora z resztą systemu komputerowego. Sam monitor jako całe urządzenie, to także interfejs, a posiada on swój własny interfejs w postaci ekranu. Pokrętła sterujące monitorem, a obecnie coraz częściej panel sterujący z przyciskami to drugi, obok ekranu, interfejs monitora.</a:t>
            </a:r>
          </a:p>
        </p:txBody>
      </p:sp>
      <p:sp>
        <p:nvSpPr>
          <p:cNvPr id="4" name="AutoShape 2" descr="komputer stacjonar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komputer stacjonar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komputer stacjonarn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komputer stacjonarn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 descr="Znalezione obrazy dla zapytania porty w k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75"/>
                    </a14:imgEffect>
                    <a14:imgEffect>
                      <a14:saturation sat="165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3291"/>
            <a:ext cx="3888432" cy="3888432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90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23864" y="188640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444444"/>
                </a:solidFill>
                <a:latin typeface="Arimo"/>
              </a:rPr>
              <a:t>Bit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, czy najmniejsza jednostka informacji przyjmuje wartość 0 lub 1 i w gruncie rzeczy tyle możemy dzięki niemu zdefiniować. W informatyce do określania "sensownych" wielkości potrzebne są większe jednostki. Wtedy używa </a:t>
            </a:r>
            <a:r>
              <a:rPr lang="pl-PL" dirty="0" smtClean="0">
                <a:solidFill>
                  <a:srgbClr val="444444"/>
                </a:solidFill>
                <a:latin typeface="Arimo"/>
              </a:rPr>
              <a:t>się: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1A3"/>
                </a:solidFill>
                <a:latin typeface="Arimo"/>
              </a:rPr>
              <a:t>kilobit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(skrót "</a:t>
            </a:r>
            <a:r>
              <a:rPr lang="pl-PL" dirty="0" err="1">
                <a:solidFill>
                  <a:srgbClr val="444444"/>
                </a:solidFill>
                <a:latin typeface="Arimo"/>
              </a:rPr>
              <a:t>kb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" lub "</a:t>
            </a:r>
            <a:r>
              <a:rPr lang="pl-PL" dirty="0" err="1">
                <a:solidFill>
                  <a:srgbClr val="444444"/>
                </a:solidFill>
                <a:latin typeface="Arimo"/>
              </a:rPr>
              <a:t>kbit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") czyli 1024 bity,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1A3"/>
                </a:solidFill>
                <a:latin typeface="Arimo"/>
              </a:rPr>
              <a:t>megabit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(skrót "</a:t>
            </a:r>
            <a:r>
              <a:rPr lang="pl-PL" dirty="0" err="1">
                <a:solidFill>
                  <a:srgbClr val="444444"/>
                </a:solidFill>
                <a:latin typeface="Arimo"/>
              </a:rPr>
              <a:t>Mb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" lub "</a:t>
            </a:r>
            <a:r>
              <a:rPr lang="pl-PL" dirty="0" err="1">
                <a:solidFill>
                  <a:srgbClr val="444444"/>
                </a:solidFill>
                <a:latin typeface="Arimo"/>
              </a:rPr>
              <a:t>Mbit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") czyli 1024 kilobity, czyli 1048576 </a:t>
            </a:r>
            <a:r>
              <a:rPr lang="pl-PL" dirty="0" smtClean="0">
                <a:solidFill>
                  <a:srgbClr val="444444"/>
                </a:solidFill>
                <a:latin typeface="Arimo"/>
              </a:rPr>
              <a:t>bity,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1A3"/>
                </a:solidFill>
                <a:latin typeface="Arimo"/>
              </a:rPr>
              <a:t>gigabit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(skrót "</a:t>
            </a:r>
            <a:r>
              <a:rPr lang="pl-PL" dirty="0" err="1">
                <a:solidFill>
                  <a:srgbClr val="444444"/>
                </a:solidFill>
                <a:latin typeface="Arimo"/>
              </a:rPr>
              <a:t>Gb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" lub "</a:t>
            </a:r>
            <a:r>
              <a:rPr lang="pl-PL" dirty="0" err="1">
                <a:solidFill>
                  <a:srgbClr val="444444"/>
                </a:solidFill>
                <a:latin typeface="Arimo"/>
              </a:rPr>
              <a:t>Gbit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") czyli 1024 megabity, czyli 1048576 kilobity, czyli  1073741824 bity. </a:t>
            </a:r>
            <a:endParaRPr lang="pl-PL" b="0" i="0" dirty="0">
              <a:solidFill>
                <a:srgbClr val="444444"/>
              </a:solidFill>
              <a:effectLst/>
              <a:latin typeface="Arimo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864" y="18864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444444"/>
                </a:solidFill>
                <a:latin typeface="Arimo"/>
              </a:rPr>
              <a:t>Bajt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, czyli najmniejsza adresowalna jednostka pamięci komputerowej </a:t>
            </a:r>
            <a:r>
              <a:rPr lang="pl-PL" dirty="0" smtClean="0">
                <a:solidFill>
                  <a:srgbClr val="444444"/>
                </a:solidFill>
                <a:latin typeface="Arimo"/>
              </a:rPr>
              <a:t>składa 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się z ośmiu bitów. Z wcześniejszego zdania najważniejsze dla nas jest to, że: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solidFill>
                  <a:srgbClr val="444444"/>
                </a:solidFill>
                <a:latin typeface="Arimo"/>
              </a:rPr>
              <a:t>Przedstawiając 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dalej jednostkę </a:t>
            </a:r>
            <a:r>
              <a:rPr lang="pl-PL" b="1" dirty="0">
                <a:solidFill>
                  <a:srgbClr val="444444"/>
                </a:solidFill>
                <a:latin typeface="Arimo"/>
              </a:rPr>
              <a:t>bajt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należy podać, iż ona - tak samo jak bit - ma swoje wielokrotności, które </a:t>
            </a:r>
            <a:r>
              <a:rPr lang="pl-PL" dirty="0" smtClean="0">
                <a:solidFill>
                  <a:srgbClr val="444444"/>
                </a:solidFill>
                <a:latin typeface="Arimo"/>
              </a:rPr>
              <a:t>przedstawiono poniżej:</a:t>
            </a:r>
          </a:p>
          <a:p>
            <a:endParaRPr lang="pl-PL" dirty="0" smtClean="0">
              <a:solidFill>
                <a:srgbClr val="444444"/>
              </a:solidFill>
              <a:latin typeface="Arim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1A3"/>
                </a:solidFill>
                <a:latin typeface="Arimo"/>
              </a:rPr>
              <a:t>kilobajt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(skrót "</a:t>
            </a:r>
            <a:r>
              <a:rPr lang="pl-PL" dirty="0" err="1">
                <a:solidFill>
                  <a:srgbClr val="444444"/>
                </a:solidFill>
                <a:latin typeface="Arimo"/>
              </a:rPr>
              <a:t>kB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" lub "KB") czyli 1024 bajty,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1A3"/>
                </a:solidFill>
                <a:latin typeface="Arimo"/>
              </a:rPr>
              <a:t>megabajt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(skrót "MB") czyli 1024 kilobajty, </a:t>
            </a:r>
            <a:endParaRPr lang="pl-PL" dirty="0" smtClean="0">
              <a:solidFill>
                <a:srgbClr val="444444"/>
              </a:solidFill>
              <a:latin typeface="Arim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1A3"/>
                </a:solidFill>
                <a:latin typeface="Arimo"/>
              </a:rPr>
              <a:t>gigabajt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(skrót "GB") czyli 1024 megabajty, </a:t>
            </a:r>
            <a:endParaRPr lang="pl-PL" dirty="0" smtClean="0">
              <a:solidFill>
                <a:srgbClr val="444444"/>
              </a:solidFill>
              <a:latin typeface="Arim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1A3"/>
                </a:solidFill>
                <a:latin typeface="Arimo"/>
              </a:rPr>
              <a:t>terabajt</a:t>
            </a:r>
            <a:r>
              <a:rPr lang="pl-PL" dirty="0">
                <a:solidFill>
                  <a:srgbClr val="444444"/>
                </a:solidFill>
                <a:latin typeface="Arimo"/>
              </a:rPr>
              <a:t> (skrót "TB") czyli 1024 gigabajty, </a:t>
            </a:r>
            <a:endParaRPr lang="pl-PL" b="0" i="0" dirty="0">
              <a:solidFill>
                <a:srgbClr val="444444"/>
              </a:solidFill>
              <a:effectLst/>
              <a:latin typeface="Arimo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14106" y="5589240"/>
            <a:ext cx="4217821" cy="769441"/>
          </a:xfrm>
          <a:prstGeom prst="rect">
            <a:avLst/>
          </a:prstGeom>
          <a:ln w="19050">
            <a:solidFill>
              <a:schemeClr val="accent1"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sz="4400" u="sng" dirty="0">
                <a:solidFill>
                  <a:srgbClr val="0066FF"/>
                </a:solidFill>
                <a:latin typeface="Trebuchet MS" panose="020B0603020202020204" pitchFamily="34" charset="0"/>
              </a:rPr>
              <a:t>1 bajt = 8 bitów</a:t>
            </a:r>
            <a:endParaRPr lang="pl-PL" sz="4400" u="sng" dirty="0">
              <a:solidFill>
                <a:srgbClr val="0066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22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84789"/>
              </p:ext>
            </p:extLst>
          </p:nvPr>
        </p:nvGraphicFramePr>
        <p:xfrm>
          <a:off x="1" y="5680"/>
          <a:ext cx="9143999" cy="591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709"/>
                <a:gridCol w="1917630"/>
                <a:gridCol w="3223660"/>
              </a:tblGrid>
              <a:tr h="624833"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Interfejsy </a:t>
                      </a:r>
                      <a:r>
                        <a:rPr lang="pl-PL" sz="20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sprzętowe</a:t>
                      </a:r>
                      <a:r>
                        <a:rPr lang="pl-P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komputera klasy </a:t>
                      </a:r>
                      <a:r>
                        <a:rPr lang="pl-PL" sz="20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PC</a:t>
                      </a:r>
                      <a:endParaRPr lang="pl-PL" sz="2000" dirty="0">
                        <a:latin typeface="Trebuchet MS" panose="020B0603020202020204" pitchFamily="34" charset="0"/>
                      </a:endParaRPr>
                    </a:p>
                  </a:txBody>
                  <a:tcPr marL="45720" marR="4572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7295"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wewnętrzne</a:t>
                      </a:r>
                      <a:endParaRPr lang="pl-PL" sz="20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rebuchet MS" panose="020B0603020202020204" pitchFamily="34" charset="0"/>
                        </a:rPr>
                        <a:t>szeregowe</a:t>
                      </a:r>
                      <a:endParaRPr lang="pl-PL" sz="18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ATA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 Express</a:t>
                      </a:r>
                      <a:endParaRPr lang="pl-PL" u="none" dirty="0"/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16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rebuchet MS" panose="020B0603020202020204" pitchFamily="34" charset="0"/>
                        </a:rPr>
                        <a:t>równoległe</a:t>
                      </a:r>
                      <a:endParaRPr lang="pl-PL" sz="18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AGP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SCSI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UDMA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PCI-X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ATAPI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EIDE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MiniPCI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MCA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VESA 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Bus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EISA</a:t>
                      </a:r>
                      <a:endParaRPr lang="pl-PL" u="none" dirty="0"/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0780">
                <a:tc rowSpan="4"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rebuchet MS" panose="020B0603020202020204" pitchFamily="34" charset="0"/>
                        </a:rPr>
                        <a:t>zewnętrzne</a:t>
                      </a:r>
                      <a:endParaRPr lang="pl-PL" sz="2000" b="1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szeregowe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RS232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• 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PS/2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•  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Ethernet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RJ-45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BNC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) • 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fax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modem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DSL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pl-PL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RJ-11</a:t>
                      </a:r>
                      <a:r>
                        <a:rPr lang="pl-PL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• </a:t>
                      </a:r>
                      <a:r>
                        <a:rPr lang="pl-PL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FireWire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 (IEEE 1394)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• </a:t>
                      </a:r>
                      <a:r>
                        <a:rPr lang="pl-PL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eSATA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• </a:t>
                      </a:r>
                      <a:r>
                        <a:rPr lang="pl-PL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DisplayPort</a:t>
                      </a:r>
                      <a:r>
                        <a:rPr lang="pl-PL" u="none" dirty="0" smtClean="0">
                          <a:solidFill>
                            <a:schemeClr val="tx1"/>
                          </a:solidFill>
                          <a:effectLst/>
                        </a:rPr>
                        <a:t>•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l-PL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Thunderbolt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• 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DVI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l-PL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ExpressCard</a:t>
                      </a:r>
                      <a:endParaRPr lang="pl-PL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2266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równoległe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Port </a:t>
                      </a:r>
                      <a:r>
                        <a:rPr lang="fr-FR" u="none" strike="noStrike" dirty="0">
                          <a:solidFill>
                            <a:schemeClr val="tx1"/>
                          </a:solidFill>
                          <a:effectLst/>
                        </a:rPr>
                        <a:t>Centronics (IEEE 1284)</a:t>
                      </a:r>
                      <a:r>
                        <a:rPr lang="fr-FR" u="none" dirty="0">
                          <a:solidFill>
                            <a:schemeClr val="tx1"/>
                          </a:solidFill>
                          <a:effectLst/>
                        </a:rPr>
                        <a:t> • </a:t>
                      </a:r>
                      <a:r>
                        <a:rPr lang="fr-FR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PCMCIA</a:t>
                      </a:r>
                      <a:endParaRPr lang="fr-FR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415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bezprzewodowe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Bluetooth• 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IrDA</a:t>
                      </a:r>
                      <a:r>
                        <a:rPr lang="pl-PL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</a:t>
                      </a:r>
                      <a:r>
                        <a:rPr lang="pl-PL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-Fi</a:t>
                      </a:r>
                      <a:r>
                        <a:rPr lang="pl-PL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pl-PL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WLAN</a:t>
                      </a:r>
                      <a:r>
                        <a:rPr lang="pl-PL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• 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endParaRPr lang="pl-PL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604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rebuchet MS" panose="020B0603020202020204" pitchFamily="34" charset="0"/>
                        </a:rPr>
                        <a:t>analogowe</a:t>
                      </a:r>
                      <a:endParaRPr lang="pl-PL" sz="18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Jack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• 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D-</a:t>
                      </a:r>
                      <a:r>
                        <a:rPr lang="pl-PL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Sub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  <a:effectLst/>
                        </a:rPr>
                        <a:t> • </a:t>
                      </a:r>
                      <a:r>
                        <a:rPr lang="pl-PL" u="none" strike="noStrike" dirty="0">
                          <a:solidFill>
                            <a:schemeClr val="tx1"/>
                          </a:solidFill>
                          <a:effectLst/>
                        </a:rPr>
                        <a:t>S-Video</a:t>
                      </a:r>
                      <a:endParaRPr lang="pl-PL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-87707" y="5888503"/>
            <a:ext cx="925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Port równoległy</a:t>
            </a:r>
            <a:r>
              <a:rPr lang="pl-PL" sz="1200" dirty="0"/>
              <a:t> (ang. </a:t>
            </a:r>
            <a:r>
              <a:rPr lang="pl-PL" sz="1200" i="1" dirty="0" err="1"/>
              <a:t>Parallel</a:t>
            </a:r>
            <a:r>
              <a:rPr lang="pl-PL" sz="1200" i="1" dirty="0"/>
              <a:t> Port</a:t>
            </a:r>
            <a:r>
              <a:rPr lang="pl-PL" sz="1200" dirty="0"/>
              <a:t>) – port w technice komputerowej, w którym dane są przesyłane jednocześnie kilkoma przewodami, z których każdy przenosi jeden bit informacji.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-87707" y="649828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Port szeregowy</a:t>
            </a:r>
            <a:r>
              <a:rPr lang="pl-PL" sz="1200" dirty="0"/>
              <a:t> (ang. </a:t>
            </a:r>
            <a:r>
              <a:rPr lang="pl-PL" sz="1200" i="1" dirty="0"/>
              <a:t>Serial Port</a:t>
            </a:r>
            <a:r>
              <a:rPr lang="pl-PL" sz="1200" dirty="0"/>
              <a:t>) – port </a:t>
            </a:r>
            <a:r>
              <a:rPr lang="pl-PL" sz="1200" dirty="0" smtClean="0"/>
              <a:t>komputerowy</a:t>
            </a:r>
            <a:r>
              <a:rPr lang="pl-PL" sz="1200" dirty="0"/>
              <a:t>,</a:t>
            </a:r>
            <a:r>
              <a:rPr lang="pl-PL" sz="1200" dirty="0" smtClean="0"/>
              <a:t> </a:t>
            </a:r>
            <a:r>
              <a:rPr lang="pl-PL" sz="1200" dirty="0"/>
              <a:t>przez który </a:t>
            </a:r>
            <a:r>
              <a:rPr lang="pl-PL" sz="1200" dirty="0" smtClean="0"/>
              <a:t>dane</a:t>
            </a:r>
            <a:r>
              <a:rPr lang="pl-PL" sz="1200" dirty="0"/>
              <a:t> </a:t>
            </a:r>
            <a:r>
              <a:rPr lang="pl-PL" sz="1200" dirty="0" smtClean="0"/>
              <a:t>są </a:t>
            </a:r>
            <a:r>
              <a:rPr lang="pl-PL" sz="1200" dirty="0"/>
              <a:t>przekazywane w formie jednego ciągu bitów.</a:t>
            </a:r>
          </a:p>
        </p:txBody>
      </p:sp>
    </p:spTree>
    <p:extLst>
      <p:ext uri="{BB962C8B-B14F-4D97-AF65-F5344CB8AC3E}">
        <p14:creationId xmlns:p14="http://schemas.microsoft.com/office/powerpoint/2010/main" val="2283374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Podział interfejsów ze względu na rodzaje kart rozszerzeń: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650305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>
                <a:latin typeface="Trebuchet MS" panose="020B0603020202020204" pitchFamily="34" charset="0"/>
              </a:rPr>
              <a:t>karta graficzna</a:t>
            </a:r>
            <a:r>
              <a:rPr lang="pl-PL" dirty="0">
                <a:latin typeface="Trebuchet MS" panose="020B0603020202020204" pitchFamily="34" charset="0"/>
              </a:rPr>
              <a:t> - gniazda D-</a:t>
            </a:r>
            <a:r>
              <a:rPr lang="pl-PL" dirty="0" err="1">
                <a:latin typeface="Trebuchet MS" panose="020B0603020202020204" pitchFamily="34" charset="0"/>
              </a:rPr>
              <a:t>Sub</a:t>
            </a:r>
            <a:r>
              <a:rPr lang="pl-PL" dirty="0">
                <a:latin typeface="Trebuchet MS" panose="020B0603020202020204" pitchFamily="34" charset="0"/>
              </a:rPr>
              <a:t>, DVI, HDMI, </a:t>
            </a:r>
            <a:r>
              <a:rPr lang="pl-PL" dirty="0" err="1">
                <a:latin typeface="Trebuchet MS" panose="020B0603020202020204" pitchFamily="34" charset="0"/>
              </a:rPr>
              <a:t>DisplayPort</a:t>
            </a:r>
            <a:r>
              <a:rPr lang="pl-PL" dirty="0">
                <a:latin typeface="Trebuchet MS" panose="020B0603020202020204" pitchFamily="34" charset="0"/>
              </a:rPr>
              <a:t>, P&amp;D, DFP, </a:t>
            </a:r>
            <a:r>
              <a:rPr lang="pl-PL" dirty="0" smtClean="0">
                <a:latin typeface="Trebuchet MS" panose="020B0603020202020204" pitchFamily="34" charset="0"/>
              </a:rPr>
              <a:t>S-Video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 smtClean="0">
                <a:latin typeface="Trebuchet MS" panose="020B0603020202020204" pitchFamily="34" charset="0"/>
              </a:rPr>
              <a:t>karta </a:t>
            </a:r>
            <a:r>
              <a:rPr lang="pl-PL" b="1" u="sng" dirty="0">
                <a:latin typeface="Trebuchet MS" panose="020B0603020202020204" pitchFamily="34" charset="0"/>
              </a:rPr>
              <a:t>dźwiękowa </a:t>
            </a:r>
            <a:r>
              <a:rPr lang="pl-PL" dirty="0">
                <a:latin typeface="Trebuchet MS" panose="020B0603020202020204" pitchFamily="34" charset="0"/>
              </a:rPr>
              <a:t>(karta muzyczna) - gniazda mini Jack stereo 3,5 mm, </a:t>
            </a:r>
            <a:r>
              <a:rPr lang="pl-PL" dirty="0" smtClean="0">
                <a:latin typeface="Trebuchet MS" panose="020B0603020202020204" pitchFamily="34" charset="0"/>
              </a:rPr>
              <a:t>RC </a:t>
            </a:r>
            <a:r>
              <a:rPr lang="pl-PL" dirty="0">
                <a:latin typeface="Trebuchet MS" panose="020B0603020202020204" pitchFamily="34" charset="0"/>
              </a:rPr>
              <a:t>(CINCH), S/PDIF, </a:t>
            </a:r>
            <a:r>
              <a:rPr lang="pl-PL" dirty="0" err="1">
                <a:latin typeface="Trebuchet MS" panose="020B0603020202020204" pitchFamily="34" charset="0"/>
              </a:rPr>
              <a:t>Toslink</a:t>
            </a:r>
            <a:r>
              <a:rPr lang="pl-PL" dirty="0">
                <a:latin typeface="Trebuchet MS" panose="020B0603020202020204" pitchFamily="34" charset="0"/>
              </a:rPr>
              <a:t> (optyczne), D-</a:t>
            </a:r>
            <a:r>
              <a:rPr lang="pl-PL" dirty="0" err="1">
                <a:latin typeface="Trebuchet MS" panose="020B0603020202020204" pitchFamily="34" charset="0"/>
              </a:rPr>
              <a:t>Sub</a:t>
            </a:r>
            <a:r>
              <a:rPr lang="pl-PL" dirty="0">
                <a:latin typeface="Trebuchet MS" panose="020B0603020202020204" pitchFamily="34" charset="0"/>
              </a:rPr>
              <a:t> </a:t>
            </a:r>
            <a:r>
              <a:rPr lang="pl-PL" dirty="0" smtClean="0">
                <a:latin typeface="Trebuchet MS" panose="020B0603020202020204" pitchFamily="34" charset="0"/>
              </a:rPr>
              <a:t>DA-15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>
                <a:latin typeface="Trebuchet MS" panose="020B0603020202020204" pitchFamily="34" charset="0"/>
              </a:rPr>
              <a:t>karta </a:t>
            </a:r>
            <a:r>
              <a:rPr lang="pl-PL" b="1" u="sng" dirty="0" smtClean="0">
                <a:latin typeface="Trebuchet MS" panose="020B0603020202020204" pitchFamily="34" charset="0"/>
              </a:rPr>
              <a:t>sieciowa</a:t>
            </a:r>
            <a:r>
              <a:rPr lang="pl-PL" dirty="0">
                <a:latin typeface="Trebuchet MS" panose="020B0603020202020204" pitchFamily="34" charset="0"/>
              </a:rPr>
              <a:t> - gniazda RJ-45, </a:t>
            </a:r>
            <a:r>
              <a:rPr lang="pl-PL" dirty="0" smtClean="0">
                <a:latin typeface="Trebuchet MS" panose="020B0603020202020204" pitchFamily="34" charset="0"/>
              </a:rPr>
              <a:t>BNC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>
                <a:latin typeface="Trebuchet MS" panose="020B0603020202020204" pitchFamily="34" charset="0"/>
              </a:rPr>
              <a:t>karta sieciowa bezprzewodowa (</a:t>
            </a:r>
            <a:r>
              <a:rPr lang="pl-PL" b="1" u="sng" dirty="0" err="1">
                <a:latin typeface="Trebuchet MS" panose="020B0603020202020204" pitchFamily="34" charset="0"/>
              </a:rPr>
              <a:t>WiFi</a:t>
            </a:r>
            <a:r>
              <a:rPr lang="pl-PL" b="1" u="sng" dirty="0">
                <a:latin typeface="Trebuchet MS" panose="020B0603020202020204" pitchFamily="34" charset="0"/>
              </a:rPr>
              <a:t>)</a:t>
            </a:r>
            <a:r>
              <a:rPr lang="pl-PL" dirty="0">
                <a:latin typeface="Trebuchet MS" panose="020B0603020202020204" pitchFamily="34" charset="0"/>
              </a:rPr>
              <a:t> - gniazda </a:t>
            </a:r>
            <a:r>
              <a:rPr lang="pl-PL" dirty="0" smtClean="0">
                <a:latin typeface="Trebuchet MS" panose="020B0603020202020204" pitchFamily="34" charset="0"/>
              </a:rPr>
              <a:t>RP-SMA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>
                <a:latin typeface="Trebuchet MS" panose="020B0603020202020204" pitchFamily="34" charset="0"/>
              </a:rPr>
              <a:t>karta telewizyjna</a:t>
            </a:r>
            <a:r>
              <a:rPr lang="pl-PL" dirty="0">
                <a:latin typeface="Trebuchet MS" panose="020B0603020202020204" pitchFamily="34" charset="0"/>
              </a:rPr>
              <a:t> - gniazda antenowe koncentryczne, RCA (CINCH)</a:t>
            </a:r>
          </a:p>
          <a:p>
            <a:r>
              <a:rPr lang="pl-PL" dirty="0" smtClean="0">
                <a:latin typeface="Trebuchet MS" panose="020B0603020202020204" pitchFamily="34" charset="0"/>
              </a:rPr>
              <a:t>     modem</a:t>
            </a:r>
            <a:r>
              <a:rPr lang="pl-PL" dirty="0">
                <a:latin typeface="Trebuchet MS" panose="020B0603020202020204" pitchFamily="34" charset="0"/>
              </a:rPr>
              <a:t> - gniazda </a:t>
            </a:r>
            <a:r>
              <a:rPr lang="pl-PL" dirty="0" smtClean="0">
                <a:latin typeface="Trebuchet MS" panose="020B0603020202020204" pitchFamily="34" charset="0"/>
              </a:rPr>
              <a:t>RJ-12</a:t>
            </a:r>
          </a:p>
          <a:p>
            <a:endParaRPr lang="pl-PL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 smtClean="0">
                <a:latin typeface="Trebuchet MS" panose="020B0603020202020204" pitchFamily="34" charset="0"/>
              </a:rPr>
              <a:t>kontrolery pamięci masowych </a:t>
            </a:r>
            <a:r>
              <a:rPr lang="pl-PL" dirty="0" smtClean="0">
                <a:latin typeface="Trebuchet MS" panose="020B0603020202020204" pitchFamily="34" charset="0"/>
              </a:rPr>
              <a:t>(np. SCSI, Serial ATA, IDE, SAS) − gniazda ATA, Serial 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 smtClean="0">
                <a:latin typeface="Trebuchet MS" panose="020B0603020202020204" pitchFamily="34" charset="0"/>
              </a:rPr>
              <a:t>kontrolery </a:t>
            </a:r>
            <a:r>
              <a:rPr lang="pl-PL" b="1" u="sng" dirty="0">
                <a:latin typeface="Trebuchet MS" panose="020B0603020202020204" pitchFamily="34" charset="0"/>
              </a:rPr>
              <a:t>portów </a:t>
            </a:r>
            <a:r>
              <a:rPr lang="pl-PL" dirty="0">
                <a:latin typeface="Trebuchet MS" panose="020B0603020202020204" pitchFamily="34" charset="0"/>
              </a:rPr>
              <a:t>(np. USB, </a:t>
            </a:r>
            <a:r>
              <a:rPr lang="pl-PL" dirty="0" err="1">
                <a:latin typeface="Trebuchet MS" panose="020B0603020202020204" pitchFamily="34" charset="0"/>
              </a:rPr>
              <a:t>FireWire</a:t>
            </a:r>
            <a:r>
              <a:rPr lang="pl-PL" dirty="0">
                <a:latin typeface="Trebuchet MS" panose="020B0603020202020204" pitchFamily="34" charset="0"/>
              </a:rPr>
              <a:t>, LPT, Centronics, COM) − gniazda USB, </a:t>
            </a:r>
            <a:r>
              <a:rPr lang="pl-PL" dirty="0" err="1">
                <a:latin typeface="Trebuchet MS" panose="020B0603020202020204" pitchFamily="34" charset="0"/>
              </a:rPr>
              <a:t>FireWire</a:t>
            </a:r>
            <a:r>
              <a:rPr lang="pl-PL" dirty="0">
                <a:latin typeface="Trebuchet MS" panose="020B0603020202020204" pitchFamily="34" charset="0"/>
              </a:rPr>
              <a:t>, </a:t>
            </a:r>
            <a:r>
              <a:rPr lang="pl-PL" dirty="0" smtClean="0">
                <a:latin typeface="Trebuchet MS" panose="020B0603020202020204" pitchFamily="34" charset="0"/>
              </a:rPr>
              <a:t>D-</a:t>
            </a:r>
            <a:r>
              <a:rPr lang="pl-PL" dirty="0" err="1" smtClean="0">
                <a:latin typeface="Trebuchet MS" panose="020B0603020202020204" pitchFamily="34" charset="0"/>
              </a:rPr>
              <a:t>Sub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>
                <a:latin typeface="Trebuchet MS" panose="020B0603020202020204" pitchFamily="34" charset="0"/>
              </a:rPr>
              <a:t>karta procesorowa </a:t>
            </a:r>
            <a:r>
              <a:rPr lang="pl-PL" dirty="0">
                <a:latin typeface="Trebuchet MS" panose="020B0603020202020204" pitchFamily="34" charset="0"/>
              </a:rPr>
              <a:t>(np. z procesorem Intel 486 dla Amigi 4000</a:t>
            </a:r>
            <a:r>
              <a:rPr lang="pl-PL" dirty="0" smtClean="0">
                <a:latin typeface="Trebuchet MS" panose="020B0603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u="sng" dirty="0" smtClean="0">
                <a:latin typeface="Trebuchet MS" panose="020B0603020202020204" pitchFamily="34" charset="0"/>
              </a:rPr>
              <a:t>karta</a:t>
            </a:r>
            <a:r>
              <a:rPr lang="pl-PL" b="1" u="sng" dirty="0">
                <a:latin typeface="Trebuchet MS" panose="020B0603020202020204" pitchFamily="34" charset="0"/>
              </a:rPr>
              <a:t> SSD</a:t>
            </a:r>
            <a:r>
              <a:rPr lang="pl-PL" dirty="0">
                <a:latin typeface="Trebuchet MS" panose="020B0603020202020204" pitchFamily="34" charset="0"/>
              </a:rPr>
              <a:t> (dysk/dyski SSD podłączane do PCI-E)</a:t>
            </a:r>
          </a:p>
        </p:txBody>
      </p:sp>
    </p:spTree>
    <p:extLst>
      <p:ext uri="{BB962C8B-B14F-4D97-AF65-F5344CB8AC3E}">
        <p14:creationId xmlns:p14="http://schemas.microsoft.com/office/powerpoint/2010/main" val="409236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000"/>
                    </a14:imgEffect>
                    <a14:imgEffect>
                      <a14:saturation sat="150000"/>
                    </a14:imgEffect>
                    <a14:imgEffect>
                      <a14:brightnessContrast bright="3000" contrast="10000"/>
                    </a14:imgEffect>
                  </a14:imgLayer>
                </a14:imgProps>
              </a:ext>
            </a:extLst>
          </a:blip>
          <a:srcRect/>
          <a:stretch>
            <a:fillRect l="-4000" t="-8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1178347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</a:t>
            </a:r>
          </a:p>
          <a:p>
            <a:pPr algn="ctr"/>
            <a:r>
              <a:rPr lang="pl-PL" sz="72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wewnętrzne</a:t>
            </a:r>
            <a:endParaRPr lang="pl-PL" sz="7200" b="1" dirty="0">
              <a:ln w="222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25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Interfejsy szeregowe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98072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rebuchet MS" panose="020B0603020202020204" pitchFamily="34" charset="0"/>
              </a:rPr>
              <a:t>Serial ATA</a:t>
            </a:r>
            <a:r>
              <a:rPr lang="pl-PL" sz="2000" dirty="0">
                <a:latin typeface="Trebuchet MS" panose="020B0603020202020204" pitchFamily="34" charset="0"/>
              </a:rPr>
              <a:t> (ang. </a:t>
            </a:r>
            <a:r>
              <a:rPr lang="pl-PL" sz="2000" i="1" dirty="0">
                <a:latin typeface="Trebuchet MS" panose="020B0603020202020204" pitchFamily="34" charset="0"/>
              </a:rPr>
              <a:t>Serial Advanced Technology </a:t>
            </a:r>
            <a:r>
              <a:rPr lang="pl-PL" sz="2000" i="1" dirty="0" err="1">
                <a:latin typeface="Trebuchet MS" panose="020B0603020202020204" pitchFamily="34" charset="0"/>
              </a:rPr>
              <a:t>Attachment</a:t>
            </a:r>
            <a:r>
              <a:rPr lang="pl-PL" sz="2000" dirty="0">
                <a:latin typeface="Trebuchet MS" panose="020B0603020202020204" pitchFamily="34" charset="0"/>
              </a:rPr>
              <a:t>, </a:t>
            </a:r>
            <a:r>
              <a:rPr lang="pl-PL" sz="2000" i="1" dirty="0">
                <a:latin typeface="Trebuchet MS" panose="020B0603020202020204" pitchFamily="34" charset="0"/>
              </a:rPr>
              <a:t>SATA</a:t>
            </a:r>
            <a:r>
              <a:rPr lang="pl-PL" sz="2000" dirty="0">
                <a:latin typeface="Trebuchet MS" panose="020B0603020202020204" pitchFamily="34" charset="0"/>
              </a:rPr>
              <a:t>) – szeregowa magistrala komputerowa, opracowana i certyfikowana przez </a:t>
            </a:r>
            <a:r>
              <a:rPr lang="pl-PL" sz="2000" dirty="0" smtClean="0">
                <a:latin typeface="Trebuchet MS" panose="020B0603020202020204" pitchFamily="34" charset="0"/>
              </a:rPr>
              <a:t>SATA-IO, </a:t>
            </a:r>
            <a:r>
              <a:rPr lang="pl-PL" sz="2000" dirty="0">
                <a:latin typeface="Trebuchet MS" panose="020B0603020202020204" pitchFamily="34" charset="0"/>
              </a:rPr>
              <a:t>służąca do komunikacji pomiędzy adapterami magistrali hosta (HBA) a urządzeniami pamięci masowej, takimi jak dyski twarde, </a:t>
            </a:r>
            <a:r>
              <a:rPr lang="pl-PL" sz="2000" dirty="0" smtClean="0">
                <a:latin typeface="Trebuchet MS" panose="020B0603020202020204" pitchFamily="34" charset="0"/>
              </a:rPr>
              <a:t>SSD</a:t>
            </a:r>
            <a:r>
              <a:rPr lang="pl-PL" sz="2000" dirty="0">
                <a:latin typeface="Trebuchet MS" panose="020B0603020202020204" pitchFamily="34" charset="0"/>
              </a:rPr>
              <a:t>, napędy optyczne i taśmowe. SATA jest bezpośrednim następcą równoległej magistrali ATA.</a:t>
            </a:r>
          </a:p>
        </p:txBody>
      </p:sp>
      <p:sp>
        <p:nvSpPr>
          <p:cNvPr id="5" name="AutoShape 2" descr="Znalezione obrazy dla zapytania s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s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Znalezione obrazy dla zapytania s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68960"/>
            <a:ext cx="4536504" cy="302433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Znalezione obrazy dla zapytania s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6" name="Picture 10" descr="Znalezione obrazy dla zapytania 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024336" cy="302433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3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PCIe</a:t>
            </a:r>
            <a:r>
              <a:rPr lang="pl-PL" sz="2000" dirty="0">
                <a:latin typeface="Trebuchet MS" panose="020B0603020202020204" pitchFamily="34" charset="0"/>
              </a:rPr>
              <a:t> </a:t>
            </a:r>
            <a:r>
              <a:rPr lang="pl-PL" sz="2000" dirty="0" smtClean="0">
                <a:latin typeface="Trebuchet MS" panose="020B0603020202020204" pitchFamily="34" charset="0"/>
              </a:rPr>
              <a:t>(</a:t>
            </a:r>
            <a:r>
              <a:rPr lang="pl-PL" sz="2000" dirty="0" err="1" smtClean="0">
                <a:latin typeface="Trebuchet MS" panose="020B0603020202020204" pitchFamily="34" charset="0"/>
              </a:rPr>
              <a:t>Peripheral</a:t>
            </a:r>
            <a:r>
              <a:rPr lang="pl-PL" sz="2000" dirty="0" smtClean="0">
                <a:latin typeface="Trebuchet MS" panose="020B0603020202020204" pitchFamily="34" charset="0"/>
              </a:rPr>
              <a:t> </a:t>
            </a:r>
            <a:r>
              <a:rPr lang="pl-PL" sz="2000" dirty="0">
                <a:latin typeface="Trebuchet MS" panose="020B0603020202020204" pitchFamily="34" charset="0"/>
              </a:rPr>
              <a:t>Component </a:t>
            </a:r>
            <a:r>
              <a:rPr lang="pl-PL" sz="2000" dirty="0" err="1">
                <a:latin typeface="Trebuchet MS" panose="020B0603020202020204" pitchFamily="34" charset="0"/>
              </a:rPr>
              <a:t>Interconnect</a:t>
            </a:r>
            <a:r>
              <a:rPr lang="pl-PL" sz="2000" dirty="0">
                <a:latin typeface="Trebuchet MS" panose="020B0603020202020204" pitchFamily="34" charset="0"/>
              </a:rPr>
              <a:t> Express)– połączenie Point-to-Point (podobnie jak </a:t>
            </a:r>
            <a:r>
              <a:rPr lang="pl-PL" sz="2000" dirty="0" err="1">
                <a:latin typeface="Trebuchet MS" panose="020B0603020202020204" pitchFamily="34" charset="0"/>
              </a:rPr>
              <a:t>HyperTransport</a:t>
            </a:r>
            <a:r>
              <a:rPr lang="pl-PL" sz="2000" dirty="0">
                <a:latin typeface="Trebuchet MS" panose="020B0603020202020204" pitchFamily="34" charset="0"/>
              </a:rPr>
              <a:t>), służące do instalacji kart rozszerzeń na płycie głównej. Zastąpiło ono magistrale PCI oraz AGP.</a:t>
            </a:r>
          </a:p>
        </p:txBody>
      </p:sp>
      <p:pic>
        <p:nvPicPr>
          <p:cNvPr id="5122" name="Picture 2" descr="Znalezione obrazy dla zapytania pc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1"/>
          <a:stretch/>
        </p:blipFill>
        <p:spPr bwMode="auto">
          <a:xfrm>
            <a:off x="5207785" y="1665950"/>
            <a:ext cx="3578082" cy="15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lezione obrazy dla zapytania pc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2304"/>
            <a:ext cx="4732098" cy="49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nalezione obrazy dla zapytania pc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06" y="4065770"/>
            <a:ext cx="3812117" cy="24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45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397</Words>
  <Application>Microsoft Office PowerPoint</Application>
  <PresentationFormat>Pokaz na ekranie (4:3)</PresentationFormat>
  <Paragraphs>109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Arial</vt:lpstr>
      <vt:lpstr>Arimo</vt:lpstr>
      <vt:lpstr>Calibri</vt:lpstr>
      <vt:lpstr>Trebuchet MS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Uczen</dc:creator>
  <cp:lastModifiedBy>Użytkownik systemu Windows</cp:lastModifiedBy>
  <cp:revision>33</cp:revision>
  <dcterms:created xsi:type="dcterms:W3CDTF">2017-01-05T06:28:29Z</dcterms:created>
  <dcterms:modified xsi:type="dcterms:W3CDTF">2017-01-13T07:27:14Z</dcterms:modified>
</cp:coreProperties>
</file>