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7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60"/>
  </p:normalViewPr>
  <p:slideViewPr>
    <p:cSldViewPr>
      <p:cViewPr varScale="1">
        <p:scale>
          <a:sx n="110" d="100"/>
          <a:sy n="110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0000" contrast="-37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63688" y="0"/>
            <a:ext cx="2051720" cy="923330"/>
          </a:xfrm>
          <a:prstGeom prst="rect">
            <a:avLst/>
          </a:prstGeom>
          <a:scene3d>
            <a:camera prst="orthographicFront">
              <a:rot lat="18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pl-PL" sz="5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Agency FB" pitchFamily="34" charset="0"/>
              </a:rPr>
              <a:t>twarde</a:t>
            </a:r>
            <a:endParaRPr lang="pl-PL" sz="54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0"/>
            <a:ext cx="144623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980000" lon="0" rev="0"/>
              </a:camera>
              <a:lightRig rig="threePt" dir="t"/>
            </a:scene3d>
          </a:bodyPr>
          <a:lstStyle/>
          <a:p>
            <a:pPr algn="ctr"/>
            <a:r>
              <a:rPr lang="pl-PL" sz="5400" b="1" dirty="0" smtClean="0">
                <a:ln>
                  <a:solidFill>
                    <a:schemeClr val="bg1">
                      <a:lumMod val="75000"/>
                      <a:alpha val="9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gency FB" pitchFamily="34" charset="0"/>
              </a:rPr>
              <a:t>Dyski</a:t>
            </a:r>
            <a:endParaRPr lang="pl-PL" sz="5400" b="1" dirty="0">
              <a:ln>
                <a:solidFill>
                  <a:schemeClr val="bg1">
                    <a:lumMod val="75000"/>
                    <a:alpha val="9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1700808"/>
          <a:ext cx="8351912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956"/>
                <a:gridCol w="4175956"/>
              </a:tblGrid>
              <a:tr h="64599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Wady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Zalety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08806">
                <a:tc>
                  <a:txBody>
                    <a:bodyPr/>
                    <a:lstStyle/>
                    <a:p>
                      <a:r>
                        <a:rPr lang="pl-PL" dirty="0" smtClean="0"/>
                        <a:t>Wysoka pojemność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Niska odporność na wstrząsy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805">
                <a:tc>
                  <a:txBody>
                    <a:bodyPr/>
                    <a:lstStyle/>
                    <a:p>
                      <a:r>
                        <a:rPr lang="pl-PL" dirty="0" smtClean="0"/>
                        <a:t>Wysoka wytrzymałość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Wolny</a:t>
                      </a:r>
                      <a:r>
                        <a:rPr lang="pl-PL" baseline="0" dirty="0" smtClean="0"/>
                        <a:t> zapis i odczyt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806">
                <a:tc>
                  <a:txBody>
                    <a:bodyPr/>
                    <a:lstStyle/>
                    <a:p>
                      <a:r>
                        <a:rPr lang="pl-PL" dirty="0" smtClean="0"/>
                        <a:t>cena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Wysokie </a:t>
                      </a:r>
                      <a:r>
                        <a:rPr lang="pl-PL" dirty="0" err="1" smtClean="0"/>
                        <a:t>timmingi</a:t>
                      </a:r>
                      <a:r>
                        <a:rPr lang="pl-PL" dirty="0" smtClean="0"/>
                        <a:t>*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467544" y="6453336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 err="1" smtClean="0"/>
              <a:t>Timmingi</a:t>
            </a:r>
            <a:r>
              <a:rPr lang="pl-PL" sz="1200" dirty="0" smtClean="0"/>
              <a:t> </a:t>
            </a:r>
            <a:r>
              <a:rPr lang="pl-PL" sz="1200" dirty="0" smtClean="0"/>
              <a:t>to opóźnienia kolejnych funkcji wykonywanych przez moduł względem zegara taktowania. 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Zestawienie wad i zalet dysków HDD</a:t>
            </a:r>
            <a:endParaRPr lang="pl-PL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Charakterystyka dysków SSD</a:t>
            </a:r>
            <a:endParaRPr lang="pl-PL" sz="4000" b="1" dirty="0"/>
          </a:p>
        </p:txBody>
      </p:sp>
      <p:pic>
        <p:nvPicPr>
          <p:cNvPr id="21506" name="Picture 2" descr="http://apple-user.pl/wp-content/uploads/2015/06/samsung-ssd-840-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905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2000" dirty="0" smtClean="0">
                <a:solidFill>
                  <a:prstClr val="black"/>
                </a:solidFill>
              </a:rPr>
              <a:t>Dla dysków </a:t>
            </a:r>
            <a:r>
              <a:rPr lang="pl-PL" sz="2000" dirty="0" smtClean="0">
                <a:solidFill>
                  <a:prstClr val="black"/>
                </a:solidFill>
              </a:rPr>
              <a:t>SSD podobnie jak dla dysków twardych najważniejsze </a:t>
            </a:r>
            <a:r>
              <a:rPr lang="pl-PL" sz="2000" dirty="0" smtClean="0">
                <a:solidFill>
                  <a:prstClr val="black"/>
                </a:solidFill>
              </a:rPr>
              <a:t>są </a:t>
            </a:r>
            <a:r>
              <a:rPr lang="pl-PL" sz="2000" dirty="0" smtClean="0">
                <a:solidFill>
                  <a:prstClr val="black"/>
                </a:solidFill>
              </a:rPr>
              <a:t>parametry:</a:t>
            </a:r>
          </a:p>
          <a:p>
            <a:r>
              <a:rPr lang="pl-PL" sz="2000" dirty="0" smtClean="0">
                <a:solidFill>
                  <a:prstClr val="black"/>
                </a:solidFill>
              </a:rPr>
              <a:t>-szybkość transmisji danych, 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endParaRPr lang="pl-PL" sz="2000" dirty="0" smtClean="0">
              <a:solidFill>
                <a:prstClr val="black"/>
              </a:solidFill>
            </a:endParaRPr>
          </a:p>
          <a:p>
            <a:pPr lvl="0"/>
            <a:r>
              <a:rPr lang="pl-PL" sz="2000" dirty="0" smtClean="0">
                <a:solidFill>
                  <a:prstClr val="black"/>
                </a:solidFill>
              </a:rPr>
              <a:t>-pojemność, </a:t>
            </a:r>
          </a:p>
          <a:p>
            <a:pPr lvl="0"/>
            <a:r>
              <a:rPr lang="pl-PL" sz="2000" dirty="0" smtClean="0">
                <a:solidFill>
                  <a:prstClr val="black"/>
                </a:solidFill>
              </a:rPr>
              <a:t>-</a:t>
            </a:r>
            <a:r>
              <a:rPr lang="pl-PL" sz="2000" dirty="0" smtClean="0">
                <a:solidFill>
                  <a:prstClr val="black"/>
                </a:solidFill>
              </a:rPr>
              <a:t>czas dostępu do danych, </a:t>
            </a:r>
          </a:p>
          <a:p>
            <a:pPr lvl="0"/>
            <a:r>
              <a:rPr lang="pl-PL" sz="2000" dirty="0" smtClean="0">
                <a:solidFill>
                  <a:prstClr val="black"/>
                </a:solidFill>
              </a:rPr>
              <a:t>-</a:t>
            </a:r>
            <a:r>
              <a:rPr lang="pl-PL" sz="2000" dirty="0" smtClean="0">
                <a:solidFill>
                  <a:prstClr val="black"/>
                </a:solidFill>
              </a:rPr>
              <a:t>średni czas bezawaryjnej pracy(MTBF</a:t>
            </a:r>
            <a:r>
              <a:rPr lang="pl-PL" sz="2000" dirty="0" smtClean="0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24578" name="Picture 2" descr="http://images.anandtech.com/doci/7803/ssd-730_678x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530788" cy="3047256"/>
          </a:xfrm>
          <a:prstGeom prst="rect">
            <a:avLst/>
          </a:prstGeom>
          <a:noFill/>
        </p:spPr>
      </p:pic>
      <p:pic>
        <p:nvPicPr>
          <p:cNvPr id="24580" name="Picture 4" descr="http://seniornet.org/blog/wp-content/uploads/2015/03/01_ssd_h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851413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48478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Budowa typowego napędu SSD nie jest skomplikowana. Ogranicza się do kilku elementów. Najważniejszym i podstawowym jego elementem są kości pamięci </a:t>
            </a:r>
            <a:r>
              <a:rPr lang="pl-PL" dirty="0" err="1" smtClean="0"/>
              <a:t>flash</a:t>
            </a:r>
            <a:r>
              <a:rPr lang="pl-PL" dirty="0" smtClean="0"/>
              <a:t>. Ich pracą zarządza kontroler współpracujący z pamięcią podręczną dysku (</a:t>
            </a:r>
            <a:r>
              <a:rPr lang="pl-PL" dirty="0" err="1" smtClean="0"/>
              <a:t>cache</a:t>
            </a:r>
            <a:r>
              <a:rPr lang="pl-PL" dirty="0" smtClean="0"/>
              <a:t>). Oprócz tego w obudowie, na wspólnej płytce PCB zamontowane jest złącze komunikacyjne, pozwalające podłączenie takiego dysku do komputera oraz złącze zasilania.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051720" y="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Budowa SSD</a:t>
            </a:r>
            <a:endParaRPr lang="pl-PL" sz="4000" b="1" dirty="0"/>
          </a:p>
        </p:txBody>
      </p:sp>
      <p:pic>
        <p:nvPicPr>
          <p:cNvPr id="25602" name="Picture 2" descr="ssd_przek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40" y="1556792"/>
            <a:ext cx="479682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544" y="980728"/>
          <a:ext cx="8351912" cy="540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956"/>
                <a:gridCol w="4175956"/>
              </a:tblGrid>
              <a:tr h="64599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Wady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Zalety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08806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Innowacyjność - technologia </a:t>
                      </a:r>
                      <a:r>
                        <a:rPr lang="pl-PL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Flash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sprawia,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że dyski szybciej reagują na polecenia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Niska pojemność - Największe łatwo dostępne modele mają pojemność raptem 256 GB.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805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Odporność na wstrząsy - upuszczenie </a:t>
                      </a:r>
                      <a:r>
                        <a:rPr lang="pl-PL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booka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 oznacza już utraty danych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Ograniczona liczba cykli zapisu - 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269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Bezgłośność - brak ruchomych części mechanicznych oznacza niezwykle cichą pracę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pl-PL" dirty="0" smtClean="0"/>
                        <a:t>cena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8131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Niska temperatura - dysk generuje znacznie mniej ciepła niż tradycyjne dyski twarde, przez co jest idealny dla użytkowników notebooków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6269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Ekologia - dysk zużywa mniej energii niż tradycyjny dysk twardy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83568" y="1166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Zestawienie wad i zalet dysków SSD</a:t>
            </a:r>
            <a:endParaRPr lang="pl-PL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ATA (IDE ; PATA)</a:t>
            </a:r>
            <a:r>
              <a:rPr lang="pl-PL" dirty="0" smtClean="0"/>
              <a:t> – starszy sposób podłączania dysków oraz napędów optycznych za pomocą szerokiej 40 żyłowej taśmy.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3528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 smtClean="0"/>
              <a:t>SATA-I</a:t>
            </a:r>
            <a:r>
              <a:rPr lang="pl-PL" b="1" dirty="0" smtClean="0"/>
              <a:t> II III</a:t>
            </a:r>
            <a:r>
              <a:rPr lang="pl-PL" dirty="0" smtClean="0"/>
              <a:t> – nowoczesny typ łącza, który charakteryzują małe rozmiary zarówno portów do których podłączamy przewody jaki samych przewodów. W przypadku ATA taśmy były dość pokaźne a co za tym idzie także porty wejściowe na płycie głównej oraz na urządzeniu. SATA oferuje przewody 10-cio krotnie mniejsze niż ATA, dzięki czemu uzyskujemy mniejszy bałagan wewnątrz obudowy a przez to lepsza wentylacje.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51720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Podłączanie dysków</a:t>
            </a:r>
            <a:endParaRPr lang="pl-PL" sz="4000" b="1" dirty="0"/>
          </a:p>
        </p:txBody>
      </p:sp>
      <p:pic>
        <p:nvPicPr>
          <p:cNvPr id="26626" name="Picture 2" descr="https://upload.wikimedia.org/wikipedia/commons/thumb/c/c4/Ata_20070127_002.jpg/220px-Ata_20070127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240360" cy="2430272"/>
          </a:xfrm>
          <a:prstGeom prst="rect">
            <a:avLst/>
          </a:prstGeom>
          <a:noFill/>
        </p:spPr>
      </p:pic>
      <p:pic>
        <p:nvPicPr>
          <p:cNvPr id="26628" name="Picture 4" descr="https://images-na.ssl-images-amazon.com/images/I/71kXefKt2jL._SL1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33265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Rozmiary dysków twardych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34076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Dyski twarde zazwyczaj mają rozmiar 5” lub 3,5”. Dyski SSD mają różne rozmiary zależnie od producenta i ich przeznaczenia. Istnieją również dyski przeznaczone do urządzeń mobilnych np. </a:t>
            </a:r>
            <a:r>
              <a:rPr lang="pl-PL" sz="2000" dirty="0" err="1" smtClean="0"/>
              <a:t>Microdrive</a:t>
            </a:r>
            <a:r>
              <a:rPr lang="pl-PL" sz="2000" dirty="0" smtClean="0"/>
              <a:t>, czy </a:t>
            </a:r>
            <a:r>
              <a:rPr lang="pl-PL" sz="2000" dirty="0" err="1" smtClean="0"/>
              <a:t>MicroSSD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30722" name="Picture 2" descr="http://tssdr1.thessdreview1.netdna-cdn.com/wp-content/uploads/2012/02/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680520" cy="3121871"/>
          </a:xfrm>
          <a:prstGeom prst="rect">
            <a:avLst/>
          </a:prstGeom>
          <a:noFill/>
        </p:spPr>
      </p:pic>
      <p:pic>
        <p:nvPicPr>
          <p:cNvPr id="30724" name="Picture 4" descr="https://regmedia.co.uk/2015/08/24/crucial_mx200_msata_ss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983026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132856"/>
            <a:ext cx="4422429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-Uszkodzenie </a:t>
            </a:r>
            <a:r>
              <a:rPr lang="pl-PL" sz="2000" dirty="0" smtClean="0"/>
              <a:t>silnika dysku </a:t>
            </a:r>
            <a:r>
              <a:rPr lang="pl-PL" sz="2000" dirty="0" smtClean="0"/>
              <a:t>twardego</a:t>
            </a:r>
          </a:p>
          <a:p>
            <a:r>
              <a:rPr lang="pl-PL" sz="2000" dirty="0" smtClean="0"/>
              <a:t>-Uszkodzenie </a:t>
            </a:r>
            <a:r>
              <a:rPr lang="pl-PL" sz="2000" dirty="0" smtClean="0"/>
              <a:t>elektroniki dysku </a:t>
            </a:r>
            <a:r>
              <a:rPr lang="pl-PL" sz="2000" dirty="0" smtClean="0"/>
              <a:t>twardego</a:t>
            </a:r>
          </a:p>
          <a:p>
            <a:r>
              <a:rPr lang="pl-PL" sz="2000" dirty="0" smtClean="0"/>
              <a:t>-</a:t>
            </a:r>
            <a:r>
              <a:rPr lang="pl-PL" sz="2000" dirty="0" smtClean="0"/>
              <a:t>Uszkodzenie głowic dysku </a:t>
            </a:r>
            <a:r>
              <a:rPr lang="pl-PL" sz="2000" dirty="0" smtClean="0"/>
              <a:t>twardego</a:t>
            </a:r>
          </a:p>
          <a:p>
            <a:r>
              <a:rPr lang="pl-PL" sz="2000" dirty="0" smtClean="0"/>
              <a:t>-Powstawanie Bad </a:t>
            </a:r>
            <a:r>
              <a:rPr lang="pl-PL" sz="2000" dirty="0" err="1" smtClean="0"/>
              <a:t>Sectorów</a:t>
            </a:r>
            <a:endParaRPr lang="pl-PL" sz="2000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95536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Uszkodzony sektor</a:t>
            </a:r>
            <a:r>
              <a:rPr lang="pl-PL" dirty="0" smtClean="0"/>
              <a:t> (ang. </a:t>
            </a:r>
            <a:r>
              <a:rPr lang="pl-PL" dirty="0" err="1" smtClean="0"/>
              <a:t>bad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) – sektor nośnika danych, którego próba odczytu daje błąd. Informacja, która miała być zapisana w tym miejscu najczęściej jest bezpowrotnie utracona.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843808" y="1886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Usterki HDD</a:t>
            </a:r>
            <a:endParaRPr lang="pl-PL" sz="4000" b="1" dirty="0"/>
          </a:p>
        </p:txBody>
      </p:sp>
      <p:pic>
        <p:nvPicPr>
          <p:cNvPr id="28674" name="Picture 2" descr="https://upload.wikimedia.org/wikipedia/commons/thumb/8/8f/Hard_disk_head_crash.jpg/1920px-Hard_disk_head_cr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456384" cy="2304256"/>
          </a:xfrm>
          <a:prstGeom prst="rect">
            <a:avLst/>
          </a:prstGeom>
          <a:noFill/>
        </p:spPr>
      </p:pic>
      <p:pic>
        <p:nvPicPr>
          <p:cNvPr id="28676" name="Picture 4" descr="http://www.alldatarecovery.pl/wp-content/uploads/2014/02/zbity-dy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856" y="1700808"/>
            <a:ext cx="3499411" cy="208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0" y="1886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Usterki SSD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141277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Dyski SSD są nieco bardziej „niezawodne” od dysków magnetycznych, ich główne przyczyny możliwych usterek to:</a:t>
            </a:r>
          </a:p>
          <a:p>
            <a:r>
              <a:rPr lang="pl-PL" sz="2000" dirty="0" smtClean="0"/>
              <a:t>-Przegrzanie,</a:t>
            </a:r>
          </a:p>
          <a:p>
            <a:r>
              <a:rPr lang="pl-PL" sz="2000" dirty="0" smtClean="0"/>
              <a:t>-Uszkodzenia mechaniczne,</a:t>
            </a:r>
          </a:p>
        </p:txBody>
      </p:sp>
      <p:pic>
        <p:nvPicPr>
          <p:cNvPr id="29698" name="Picture 2" descr="http://gallery.dpcdn.pl/imgc/UGC/64564/g_-_-x-_-_-_64564x2015072510151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2996952"/>
            <a:ext cx="5616624" cy="315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Dysk </a:t>
            </a:r>
            <a:r>
              <a:rPr lang="pl-PL" sz="2000" b="1" dirty="0" smtClean="0"/>
              <a:t>twardy</a:t>
            </a:r>
            <a:r>
              <a:rPr lang="pl-PL" sz="2000" dirty="0" smtClean="0"/>
              <a:t> </a:t>
            </a:r>
            <a:r>
              <a:rPr lang="pl-PL" sz="2000" dirty="0" smtClean="0"/>
              <a:t>– Nośnik pamięci który </a:t>
            </a:r>
            <a:r>
              <a:rPr lang="pl-PL" sz="2000" dirty="0" smtClean="0"/>
              <a:t>umożliwia przechowywanie dużych ilości danych przez długi czas.</a:t>
            </a:r>
            <a:endParaRPr lang="pl-PL" sz="2000" dirty="0"/>
          </a:p>
        </p:txBody>
      </p:sp>
      <p:pic>
        <p:nvPicPr>
          <p:cNvPr id="1026" name="Picture 2" descr="https://upload.wikimedia.org/wikipedia/commons/8/81/Hard_disk_WD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4056385" cy="2919489"/>
          </a:xfrm>
          <a:prstGeom prst="rect">
            <a:avLst/>
          </a:prstGeom>
          <a:noFill/>
        </p:spPr>
      </p:pic>
      <p:pic>
        <p:nvPicPr>
          <p:cNvPr id="1028" name="Picture 4" descr="http://apple-user.pl/wp-content/uploads/2015/06/samsung-ssd-840-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4067178" cy="2230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storia dysków twardych HDD i SSD - IBM 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284984"/>
            <a:ext cx="3285992" cy="331207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63688" y="11663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Histora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nośników pamięci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980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historia magazynowania danych </a:t>
            </a:r>
            <a:r>
              <a:rPr lang="pl-PL" sz="2000" dirty="0" smtClean="0"/>
              <a:t>sięga lat 20 </a:t>
            </a:r>
            <a:r>
              <a:rPr lang="pl-PL" sz="2000" dirty="0" smtClean="0"/>
              <a:t>XIX wieku, kiedy to opatentowano pierwsze karty dziurkowane. Rozwiązanie to nie było jednak doskonałe i jeszcze przed II wojną światową zostało zastąpione przez pamięć bębnową.</a:t>
            </a:r>
            <a:endParaRPr lang="pl-PL" sz="2000" dirty="0"/>
          </a:p>
        </p:txBody>
      </p:sp>
      <p:pic>
        <p:nvPicPr>
          <p:cNvPr id="15364" name="Picture 4" descr="Znalezione obrazy dla zapytania karty dziurkow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4141" y="908720"/>
            <a:ext cx="3168352" cy="237626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823520" y="3861048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Pierwszy </a:t>
            </a:r>
            <a:r>
              <a:rPr lang="pl-PL" sz="2000" dirty="0" smtClean="0"/>
              <a:t>dysk twardy był koszmarnie powolny, ważył tonę i miał 5 MB </a:t>
            </a:r>
            <a:r>
              <a:rPr lang="pl-PL" sz="2000" dirty="0" smtClean="0"/>
              <a:t>pojemności. </a:t>
            </a:r>
            <a:r>
              <a:rPr lang="pl-PL" sz="2000" dirty="0" smtClean="0"/>
              <a:t>Dziś w jego ogromnej obudowie, można by zmieścić tysiące współczesnych napędów HDD lub SSD.</a:t>
            </a:r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91680" y="26064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Podział dysków</a:t>
            </a:r>
            <a:endParaRPr lang="pl-PL" sz="40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2348880"/>
          <a:ext cx="7740352" cy="40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176"/>
                <a:gridCol w="3870176"/>
              </a:tblGrid>
              <a:tr h="71717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HDD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SSD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359900">
                <a:tc>
                  <a:txBody>
                    <a:bodyPr/>
                    <a:lstStyle/>
                    <a:p>
                      <a:r>
                        <a:rPr lang="pl-PL" dirty="0" smtClean="0"/>
                        <a:t>Napęd</a:t>
                      </a:r>
                      <a:r>
                        <a:rPr lang="pl-PL" baseline="0" dirty="0" smtClean="0"/>
                        <a:t> wykorzystujący do zapisu danych dysk magnetyczny. 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Użycie sztywnych talerzy i uszczelnienie jednostki umożliwia większą precyzję zapisu niż na dyskietce.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Napęd półprzewodnikowy, </a:t>
                      </a: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SSD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(od ang. solid-state </a:t>
                      </a:r>
                      <a:r>
                        <a:rPr lang="pl-PL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drive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– urządzenie pamięci masowej zbudowane w oparciu o pamięć </a:t>
                      </a:r>
                      <a:r>
                        <a:rPr lang="pl-PL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flash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Charakterystyka dysków HDD</a:t>
            </a:r>
            <a:endParaRPr lang="pl-PL" sz="4000" b="1" dirty="0"/>
          </a:p>
        </p:txBody>
      </p:sp>
      <p:pic>
        <p:nvPicPr>
          <p:cNvPr id="3" name="Obraz 2" descr="dysk-twardy-think-6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15712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2" y="4046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Dla dysków twardych najważniejsze są następujące parametry: </a:t>
            </a:r>
            <a:endParaRPr lang="pl-PL" sz="2000" dirty="0" smtClean="0"/>
          </a:p>
          <a:p>
            <a:r>
              <a:rPr lang="pl-PL" sz="2000" dirty="0" smtClean="0"/>
              <a:t>-</a:t>
            </a:r>
            <a:r>
              <a:rPr lang="pl-PL" sz="2000" dirty="0" smtClean="0"/>
              <a:t>pojemność</a:t>
            </a:r>
            <a:r>
              <a:rPr lang="pl-PL" sz="2000" dirty="0" smtClean="0"/>
              <a:t>, </a:t>
            </a:r>
            <a:endParaRPr lang="pl-PL" sz="2000" dirty="0" smtClean="0"/>
          </a:p>
          <a:p>
            <a:r>
              <a:rPr lang="pl-PL" sz="2000" dirty="0" smtClean="0"/>
              <a:t>-</a:t>
            </a:r>
            <a:r>
              <a:rPr lang="pl-PL" sz="2000" dirty="0" smtClean="0"/>
              <a:t>szybkość </a:t>
            </a:r>
            <a:r>
              <a:rPr lang="pl-PL" sz="2000" dirty="0" smtClean="0"/>
              <a:t>transmisji danych, </a:t>
            </a:r>
            <a:endParaRPr lang="pl-PL" sz="2000" dirty="0" smtClean="0"/>
          </a:p>
          <a:p>
            <a:r>
              <a:rPr lang="pl-PL" sz="2000" dirty="0" smtClean="0"/>
              <a:t>-</a:t>
            </a:r>
            <a:r>
              <a:rPr lang="pl-PL" sz="2000" dirty="0" smtClean="0"/>
              <a:t>czas </a:t>
            </a:r>
            <a:r>
              <a:rPr lang="pl-PL" sz="2000" dirty="0" smtClean="0"/>
              <a:t>dostępu do danych, </a:t>
            </a:r>
            <a:endParaRPr lang="pl-PL" sz="2000" dirty="0" smtClean="0"/>
          </a:p>
          <a:p>
            <a:r>
              <a:rPr lang="pl-PL" sz="2000" dirty="0" smtClean="0"/>
              <a:t>-</a:t>
            </a:r>
            <a:r>
              <a:rPr lang="pl-PL" sz="2000" dirty="0" smtClean="0"/>
              <a:t>prędkość </a:t>
            </a:r>
            <a:r>
              <a:rPr lang="pl-PL" sz="2000" dirty="0" smtClean="0"/>
              <a:t>obrotowa dysków magnetycznych </a:t>
            </a:r>
            <a:r>
              <a:rPr lang="pl-PL" sz="2000" dirty="0" err="1" smtClean="0"/>
              <a:t>(obr</a:t>
            </a:r>
            <a:r>
              <a:rPr lang="pl-PL" sz="2000" dirty="0" smtClean="0"/>
              <a:t>/min.) </a:t>
            </a:r>
            <a:endParaRPr lang="pl-PL" sz="2000" dirty="0" smtClean="0"/>
          </a:p>
          <a:p>
            <a:r>
              <a:rPr lang="pl-PL" sz="2000" dirty="0" smtClean="0"/>
              <a:t>-średni </a:t>
            </a:r>
            <a:r>
              <a:rPr lang="pl-PL" sz="2000" dirty="0" smtClean="0"/>
              <a:t>czas bezawaryjnej pracy(MTBF).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251520" y="25649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Dyski HDD oferują </a:t>
            </a:r>
            <a:r>
              <a:rPr lang="pl-PL" sz="2000" dirty="0" smtClean="0"/>
              <a:t>standardową wydajność, ale są bardzo pojemne. Dostępne pojemności od 500GB do 10TB (</a:t>
            </a:r>
            <a:r>
              <a:rPr lang="pl-PL" sz="2000" dirty="0" err="1" smtClean="0"/>
              <a:t>10TB</a:t>
            </a:r>
            <a:r>
              <a:rPr lang="pl-PL" sz="2000" dirty="0" smtClean="0"/>
              <a:t> = 10000GB).</a:t>
            </a:r>
            <a:endParaRPr lang="pl-PL" sz="2000" dirty="0"/>
          </a:p>
        </p:txBody>
      </p:sp>
      <p:pic>
        <p:nvPicPr>
          <p:cNvPr id="17410" name="Picture 2" descr="https://upload.wikimedia.org/wikipedia/commons/thumb/0/06/MFM_AFM_JANUSZ_REBIS_INFOCENTRE_PL_HDD_MAGNETIC_MEMORY_EVOLUTION.png/1920px-MFM_AFM_JANUSZ_REBIS_INFOCENTRE_PL_HDD_MAGNETIC_MEMORY_E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76958"/>
            <a:ext cx="6752969" cy="308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1328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Kilka dysków twardych można łączyć w macierz dyskową, dzięki czemu można zwiększyć niezawodność przechowywania danych, dostępną przestrzeń na dane, zwiększyć szybkość odczytu/zapisu.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179512" y="260648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Opracowano </a:t>
            </a:r>
            <a:r>
              <a:rPr lang="pl-PL" sz="2000" dirty="0" smtClean="0"/>
              <a:t>również miniaturowe dyski twarde typu </a:t>
            </a:r>
            <a:r>
              <a:rPr lang="pl-PL" sz="2000" dirty="0" err="1" smtClean="0"/>
              <a:t>Microdrive</a:t>
            </a:r>
            <a:r>
              <a:rPr lang="pl-PL" sz="2000" dirty="0" smtClean="0"/>
              <a:t>, o pojemnościach od kilkuset MB do kilkuset GB, przeznaczone dla cyfrowych aparatów fotograficznych i innych urządzeń przenośnych.</a:t>
            </a:r>
            <a:endParaRPr lang="pl-PL" sz="2000" dirty="0"/>
          </a:p>
        </p:txBody>
      </p:sp>
      <p:pic>
        <p:nvPicPr>
          <p:cNvPr id="16386" name="Picture 2" descr="http://osworld.pl/wp-content/uploads/Centrum-Informatyczne-%C5%9Awierk-macierz-dyskow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551" y="3933056"/>
            <a:ext cx="4002698" cy="2664296"/>
          </a:xfrm>
          <a:prstGeom prst="rect">
            <a:avLst/>
          </a:prstGeom>
          <a:noFill/>
        </p:spPr>
      </p:pic>
      <p:pic>
        <p:nvPicPr>
          <p:cNvPr id="16388" name="Picture 4" descr="https://upload.wikimedia.org/wikipedia/commons/0/0e/Seagate_Microdrive_(5GB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960440" cy="2161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1720" y="26064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Budowa dysku HDD</a:t>
            </a:r>
            <a:endParaRPr lang="pl-PL" sz="40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340768"/>
            <a:ext cx="49320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Podstawowym </a:t>
            </a:r>
            <a:r>
              <a:rPr lang="pl-PL" sz="2000" dirty="0" smtClean="0"/>
              <a:t>elementem twardego dysku jest znajdujący się w hermetycznej obudowie wirujący talerz lub zespół talerzy. Konstrukcja dysku wykonana jest zazwyczaj z </a:t>
            </a:r>
            <a:r>
              <a:rPr lang="pl-PL" sz="2000" dirty="0" smtClean="0"/>
              <a:t>aluminium. Talerz </a:t>
            </a:r>
            <a:r>
              <a:rPr lang="pl-PL" sz="2000" dirty="0" smtClean="0"/>
              <a:t>lub talerze zamocowane są na wspólnej osi napędzanej silniczkiem elektrycznym. Najczęściej wykonane są one z aluminium. Ich wypolerowana powierzchnia pokryta jest nośnikiem magnetycznym. Ma on najczęściej grubość kilku mikrometrów. Zapis i odczyt danych zapewniają głowice. Na każdą powierzchnię talerza przypada po jednej głowicy dla odczytu i dla zapisu. Umieszczone są one na elastycznych ramionach (tzw. pozycjonerach), które ustawiają głowice w odpowiedniej pozycji względem obracających się talerzy. </a:t>
            </a:r>
            <a:endParaRPr lang="pl-PL" sz="2000" dirty="0"/>
          </a:p>
        </p:txBody>
      </p:sp>
      <p:pic>
        <p:nvPicPr>
          <p:cNvPr id="23554" name="Picture 2" descr="https://lenovozone.pl/porady/wp-content/uploads/2015/10/dysk_twar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049" y="1484784"/>
            <a:ext cx="428895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sp5.krosno.pl/konkurswww/2011/dobrowolskiml/images/dysk_twar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2844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556</Words>
  <Application>Microsoft Office PowerPoint</Application>
  <PresentationFormat>Pokaz na ekranie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miki</dc:creator>
  <cp:lastModifiedBy>Stanley</cp:lastModifiedBy>
  <cp:revision>20</cp:revision>
  <dcterms:created xsi:type="dcterms:W3CDTF">2016-11-24T19:04:39Z</dcterms:created>
  <dcterms:modified xsi:type="dcterms:W3CDTF">2016-11-24T22:14:28Z</dcterms:modified>
</cp:coreProperties>
</file>