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6" r:id="rId11"/>
    <p:sldId id="271" r:id="rId12"/>
    <p:sldId id="272" r:id="rId13"/>
    <p:sldId id="273" r:id="rId14"/>
    <p:sldId id="265" r:id="rId15"/>
    <p:sldId id="267" r:id="rId16"/>
    <p:sldId id="268" r:id="rId17"/>
    <p:sldId id="269" r:id="rId18"/>
    <p:sldId id="270" r:id="rId19"/>
    <p:sldId id="274" r:id="rId20"/>
    <p:sldId id="275" r:id="rId2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Sekcja domyślna" id="{5328D5DC-8CDA-48ED-8DE6-1C1DA705D29F}">
          <p14:sldIdLst>
            <p14:sldId id="256"/>
            <p14:sldId id="258"/>
            <p14:sldId id="257"/>
            <p14:sldId id="259"/>
            <p14:sldId id="260"/>
            <p14:sldId id="261"/>
            <p14:sldId id="262"/>
            <p14:sldId id="263"/>
            <p14:sldId id="264"/>
            <p14:sldId id="26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71" autoAdjust="0"/>
  </p:normalViewPr>
  <p:slideViewPr>
    <p:cSldViewPr>
      <p:cViewPr varScale="1">
        <p:scale>
          <a:sx n="110" d="100"/>
          <a:sy n="110" d="100"/>
        </p:scale>
        <p:origin x="-16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pPr/>
              <a:t>2016-12-01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pPr/>
              <a:t>2016-12-01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pPr/>
              <a:t>2016-12-01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pPr/>
              <a:t>2016-12-01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FD17FA3B-C404-4317-B0BC-953931111309}" type="datetimeFigureOut">
              <a:rPr lang="pl-PL" smtClean="0"/>
              <a:pPr/>
              <a:t>2016-12-01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FD17FA3B-C404-4317-B0BC-953931111309}" type="datetimeFigureOut">
              <a:rPr lang="pl-PL" smtClean="0"/>
              <a:pPr/>
              <a:t>2016-12-01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FD17FA3B-C404-4317-B0BC-953931111309}" type="datetimeFigureOut">
              <a:rPr lang="pl-PL" smtClean="0"/>
              <a:pPr/>
              <a:t>2016-12-01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FD17FA3B-C404-4317-B0BC-953931111309}" type="datetimeFigureOut">
              <a:rPr lang="pl-PL" smtClean="0"/>
              <a:pPr/>
              <a:t>2016-12-01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D17FA3B-C404-4317-B0BC-953931111309}" type="datetimeFigureOut">
              <a:rPr lang="pl-PL" smtClean="0"/>
              <a:pPr/>
              <a:t>2016-12-01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D17FA3B-C404-4317-B0BC-953931111309}" type="datetimeFigureOut">
              <a:rPr lang="pl-PL" smtClean="0"/>
              <a:pPr/>
              <a:t>2016-12-01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D17FA3B-C404-4317-B0BC-953931111309}" type="datetimeFigureOut">
              <a:rPr lang="pl-PL" smtClean="0"/>
              <a:pPr/>
              <a:t>2016-12-01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BCBCB"/>
            </a:gs>
            <a:gs pos="100000">
              <a:srgbClr val="AFAFAF"/>
            </a:gs>
            <a:gs pos="100000">
              <a:srgbClr val="5F5F5F"/>
            </a:gs>
            <a:gs pos="0">
              <a:srgbClr val="919191"/>
            </a:gs>
            <a:gs pos="0">
              <a:srgbClr val="5F5F5F"/>
            </a:gs>
            <a:gs pos="48000">
              <a:srgbClr val="FFFFFF"/>
            </a:gs>
            <a:gs pos="100000">
              <a:srgbClr val="B2B2B2"/>
            </a:gs>
            <a:gs pos="100000">
              <a:srgbClr val="292929"/>
            </a:gs>
            <a:gs pos="100000">
              <a:srgbClr val="777777"/>
            </a:gs>
            <a:gs pos="100000">
              <a:srgbClr val="EAEAEA"/>
            </a:gs>
          </a:gsLst>
          <a:lin ang="5400000" scaled="0"/>
          <a:tileRect/>
        </a:gra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17FA3B-C404-4317-B0BC-953931111309}" type="datetimeFigureOut">
              <a:rPr lang="pl-PL" smtClean="0"/>
              <a:pPr/>
              <a:t>2016-12-01</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1897F-8F23-433E-A660-EFF8D3EDA50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4" name="pole tekstowe 3"/>
          <p:cNvSpPr txBox="1"/>
          <p:nvPr/>
        </p:nvSpPr>
        <p:spPr>
          <a:xfrm>
            <a:off x="755576" y="139390"/>
            <a:ext cx="3240360" cy="707886"/>
          </a:xfrm>
          <a:prstGeom prst="rect">
            <a:avLst/>
          </a:prstGeom>
          <a:noFill/>
          <a:scene3d>
            <a:camera prst="orthographicFront">
              <a:rot lat="0" lon="1800000" rev="0"/>
            </a:camera>
            <a:lightRig rig="threePt" dir="t"/>
          </a:scene3d>
          <a:sp3d>
            <a:bevelB/>
          </a:sp3d>
        </p:spPr>
        <p:txBody>
          <a:bodyPr wrap="square" rtlCol="0">
            <a:spAutoFit/>
          </a:bodyPr>
          <a:lstStyle/>
          <a:p>
            <a:r>
              <a:rPr lang="pl-PL" sz="4000" b="1" dirty="0" smtClean="0">
                <a:solidFill>
                  <a:schemeClr val="tx1">
                    <a:lumMod val="95000"/>
                    <a:lumOff val="5000"/>
                  </a:schemeClr>
                </a:solidFill>
                <a:effectLst>
                  <a:outerShdw blurRad="38100" dist="38100" dir="2700000" algn="tl">
                    <a:srgbClr val="000000">
                      <a:alpha val="43137"/>
                    </a:srgbClr>
                  </a:outerShdw>
                </a:effectLst>
                <a:latin typeface="Trebuchet MS" panose="020B0603020202020204" pitchFamily="34" charset="0"/>
              </a:rPr>
              <a:t>Diagnostyka</a:t>
            </a:r>
            <a:endParaRPr lang="pl-PL" sz="4000" b="1" dirty="0">
              <a:solidFill>
                <a:schemeClr val="tx1">
                  <a:lumMod val="95000"/>
                  <a:lumOff val="5000"/>
                </a:schemeClr>
              </a:solidFill>
              <a:effectLst>
                <a:outerShdw blurRad="38100" dist="38100" dir="2700000" algn="tl">
                  <a:srgbClr val="000000">
                    <a:alpha val="43137"/>
                  </a:srgbClr>
                </a:outerShdw>
              </a:effectLst>
              <a:latin typeface="Trebuchet MS" panose="020B0603020202020204" pitchFamily="34" charset="0"/>
            </a:endParaRPr>
          </a:p>
        </p:txBody>
      </p:sp>
      <p:sp>
        <p:nvSpPr>
          <p:cNvPr id="5" name="pole tekstowe 4"/>
          <p:cNvSpPr txBox="1"/>
          <p:nvPr/>
        </p:nvSpPr>
        <p:spPr>
          <a:xfrm>
            <a:off x="2738888" y="836996"/>
            <a:ext cx="1368152" cy="707886"/>
          </a:xfrm>
          <a:prstGeom prst="rect">
            <a:avLst/>
          </a:prstGeom>
          <a:noFill/>
          <a:scene3d>
            <a:camera prst="orthographicFront">
              <a:rot lat="0" lon="1800000" rev="0"/>
            </a:camera>
            <a:lightRig rig="threePt" dir="t"/>
          </a:scene3d>
        </p:spPr>
        <p:txBody>
          <a:bodyPr wrap="square" rtlCol="0">
            <a:spAutoFit/>
          </a:bodyPr>
          <a:lstStyle/>
          <a:p>
            <a:r>
              <a:rPr lang="pl-PL" sz="4000" b="1" dirty="0" smtClean="0">
                <a:solidFill>
                  <a:schemeClr val="tx1">
                    <a:lumMod val="95000"/>
                    <a:lumOff val="5000"/>
                  </a:schemeClr>
                </a:solidFill>
                <a:effectLst>
                  <a:outerShdw blurRad="38100" dist="38100" dir="2700000" algn="tl">
                    <a:srgbClr val="000000">
                      <a:alpha val="43137"/>
                    </a:srgbClr>
                  </a:outerShdw>
                </a:effectLst>
                <a:latin typeface="Trebuchet MS" panose="020B0603020202020204" pitchFamily="34" charset="0"/>
              </a:rPr>
              <a:t>HDD</a:t>
            </a:r>
            <a:endParaRPr lang="pl-PL" sz="4000" dirty="0">
              <a:solidFill>
                <a:schemeClr val="tx1">
                  <a:lumMod val="95000"/>
                  <a:lumOff val="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855741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395536" y="332656"/>
            <a:ext cx="8568952" cy="523220"/>
          </a:xfrm>
          <a:prstGeom prst="rect">
            <a:avLst/>
          </a:prstGeom>
          <a:noFill/>
        </p:spPr>
        <p:txBody>
          <a:bodyPr wrap="square" rtlCol="0">
            <a:spAutoFit/>
          </a:bodyPr>
          <a:lstStyle/>
          <a:p>
            <a:pPr algn="ctr"/>
            <a:r>
              <a:rPr lang="pl-PL" sz="2800" b="1" dirty="0" smtClean="0">
                <a:latin typeface="Trebuchet MS" pitchFamily="34" charset="0"/>
              </a:rPr>
              <a:t>Ważne pojęcia</a:t>
            </a:r>
            <a:endParaRPr lang="pl-PL" sz="2800" b="1" dirty="0">
              <a:latin typeface="Trebuchet MS" pitchFamily="34" charset="0"/>
            </a:endParaRPr>
          </a:p>
        </p:txBody>
      </p:sp>
      <p:sp>
        <p:nvSpPr>
          <p:cNvPr id="3" name="Prostokąt 2"/>
          <p:cNvSpPr/>
          <p:nvPr/>
        </p:nvSpPr>
        <p:spPr>
          <a:xfrm>
            <a:off x="179512" y="1268760"/>
            <a:ext cx="4572000" cy="4708981"/>
          </a:xfrm>
          <a:prstGeom prst="rect">
            <a:avLst/>
          </a:prstGeom>
        </p:spPr>
        <p:txBody>
          <a:bodyPr>
            <a:spAutoFit/>
          </a:bodyPr>
          <a:lstStyle/>
          <a:p>
            <a:r>
              <a:rPr lang="pl-PL" sz="2000" b="1" dirty="0" smtClean="0">
                <a:latin typeface="Trebuchet MS" pitchFamily="34" charset="0"/>
              </a:rPr>
              <a:t>S.M.A.R.T.</a:t>
            </a:r>
            <a:r>
              <a:rPr lang="pl-PL" sz="2000" dirty="0" smtClean="0">
                <a:latin typeface="Trebuchet MS" pitchFamily="34" charset="0"/>
              </a:rPr>
              <a:t> (</a:t>
            </a:r>
            <a:r>
              <a:rPr lang="pl-PL" sz="2000" dirty="0" smtClean="0">
                <a:latin typeface="Trebuchet MS" pitchFamily="34" charset="0"/>
              </a:rPr>
              <a:t>ang.</a:t>
            </a:r>
            <a:r>
              <a:rPr lang="pl-PL" sz="2000" dirty="0" smtClean="0">
                <a:latin typeface="Trebuchet MS" pitchFamily="34" charset="0"/>
              </a:rPr>
              <a:t> </a:t>
            </a:r>
            <a:r>
              <a:rPr lang="pl-PL" sz="2000" i="1" dirty="0" err="1" smtClean="0">
                <a:latin typeface="Trebuchet MS" pitchFamily="34" charset="0"/>
              </a:rPr>
              <a:t>Self-Monitoring</a:t>
            </a:r>
            <a:r>
              <a:rPr lang="pl-PL" sz="2000" i="1" dirty="0" smtClean="0">
                <a:latin typeface="Trebuchet MS" pitchFamily="34" charset="0"/>
              </a:rPr>
              <a:t>, </a:t>
            </a:r>
            <a:r>
              <a:rPr lang="pl-PL" sz="2000" i="1" dirty="0" err="1" smtClean="0">
                <a:latin typeface="Trebuchet MS" pitchFamily="34" charset="0"/>
              </a:rPr>
              <a:t>Analysis</a:t>
            </a:r>
            <a:r>
              <a:rPr lang="pl-PL" sz="2000" i="1" dirty="0" smtClean="0">
                <a:latin typeface="Trebuchet MS" pitchFamily="34" charset="0"/>
              </a:rPr>
              <a:t> and </a:t>
            </a:r>
            <a:r>
              <a:rPr lang="pl-PL" sz="2000" i="1" dirty="0" err="1" smtClean="0">
                <a:latin typeface="Trebuchet MS" pitchFamily="34" charset="0"/>
              </a:rPr>
              <a:t>Reporting</a:t>
            </a:r>
            <a:r>
              <a:rPr lang="pl-PL" sz="2000" i="1" dirty="0" smtClean="0">
                <a:latin typeface="Trebuchet MS" pitchFamily="34" charset="0"/>
              </a:rPr>
              <a:t> Technology</a:t>
            </a:r>
            <a:r>
              <a:rPr lang="pl-PL" sz="2000" dirty="0" smtClean="0">
                <a:latin typeface="Trebuchet MS" pitchFamily="34" charset="0"/>
              </a:rPr>
              <a:t>) – system monitorowania i powiadamiania o błędach działania twardego </a:t>
            </a:r>
            <a:r>
              <a:rPr lang="pl-PL" sz="2000" dirty="0" smtClean="0">
                <a:latin typeface="Trebuchet MS" pitchFamily="34" charset="0"/>
              </a:rPr>
              <a:t>dysku.</a:t>
            </a:r>
            <a:endParaRPr lang="pl-PL" sz="2000" dirty="0" smtClean="0">
              <a:latin typeface="Trebuchet MS" pitchFamily="34" charset="0"/>
            </a:endParaRPr>
          </a:p>
          <a:p>
            <a:r>
              <a:rPr lang="pl-PL" sz="2000" dirty="0" smtClean="0">
                <a:latin typeface="Trebuchet MS" pitchFamily="34" charset="0"/>
              </a:rPr>
              <a:t>Technologia ta została </a:t>
            </a:r>
            <a:r>
              <a:rPr lang="pl-PL" sz="2000" dirty="0" smtClean="0">
                <a:latin typeface="Trebuchet MS" pitchFamily="34" charset="0"/>
              </a:rPr>
              <a:t>aby </a:t>
            </a:r>
            <a:r>
              <a:rPr lang="pl-PL" sz="2000" dirty="0" smtClean="0">
                <a:latin typeface="Trebuchet MS" pitchFamily="34" charset="0"/>
              </a:rPr>
              <a:t>zwiększyć bezpieczeństwo składowanych danych. Dzięki niej dysk potrafi ocenić swój stan i jeśli awaria jest wysoce prawdopodobna zaalarmować system operacyjny i użytkownika komputera. System zapewnia skuteczne ostrzeganie o zbliżającej się awarii w około 30 do 40% przypadków.</a:t>
            </a:r>
            <a:endParaRPr lang="pl-PL" sz="2000" dirty="0">
              <a:latin typeface="Trebuchet MS"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l="24793" t="47038" r="52893" b="38262"/>
          <a:stretch>
            <a:fillRect/>
          </a:stretch>
        </p:blipFill>
        <p:spPr bwMode="auto">
          <a:xfrm>
            <a:off x="4860032" y="1268760"/>
            <a:ext cx="3888432" cy="14401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27789" t="29416" r="29210" b="19595"/>
          <a:stretch>
            <a:fillRect/>
          </a:stretch>
        </p:blipFill>
        <p:spPr bwMode="auto">
          <a:xfrm>
            <a:off x="4788024" y="3212976"/>
            <a:ext cx="3888432" cy="25922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987824" y="116632"/>
            <a:ext cx="3888432" cy="400110"/>
          </a:xfrm>
          <a:prstGeom prst="rect">
            <a:avLst/>
          </a:prstGeom>
          <a:noFill/>
        </p:spPr>
        <p:txBody>
          <a:bodyPr wrap="square" rtlCol="0">
            <a:spAutoFit/>
          </a:bodyPr>
          <a:lstStyle/>
          <a:p>
            <a:pPr algn="ctr"/>
            <a:r>
              <a:rPr lang="pl-PL" sz="2000" b="1" dirty="0" smtClean="0">
                <a:latin typeface="Trebuchet MS" pitchFamily="34" charset="0"/>
              </a:rPr>
              <a:t>Opis błędów S.M.A.R.T.</a:t>
            </a:r>
            <a:endParaRPr lang="pl-PL" sz="2000" b="1" dirty="0">
              <a:latin typeface="Trebuchet MS" pitchFamily="34" charset="0"/>
            </a:endParaRPr>
          </a:p>
        </p:txBody>
      </p:sp>
      <p:sp>
        <p:nvSpPr>
          <p:cNvPr id="3" name="Prostokąt 2"/>
          <p:cNvSpPr/>
          <p:nvPr/>
        </p:nvSpPr>
        <p:spPr>
          <a:xfrm>
            <a:off x="4788024" y="3284984"/>
            <a:ext cx="3888432" cy="2862322"/>
          </a:xfrm>
          <a:prstGeom prst="rect">
            <a:avLst/>
          </a:prstGeom>
        </p:spPr>
        <p:txBody>
          <a:bodyPr wrap="square">
            <a:spAutoFit/>
          </a:bodyPr>
          <a:lstStyle/>
          <a:p>
            <a:r>
              <a:rPr lang="pl-PL" sz="2000" b="1" dirty="0" err="1" smtClean="0">
                <a:latin typeface="Trebuchet MS" pitchFamily="34" charset="0"/>
              </a:rPr>
              <a:t>Throughput</a:t>
            </a:r>
            <a:r>
              <a:rPr lang="pl-PL" sz="2000" b="1" dirty="0" smtClean="0">
                <a:latin typeface="Trebuchet MS" pitchFamily="34" charset="0"/>
              </a:rPr>
              <a:t> </a:t>
            </a:r>
            <a:r>
              <a:rPr lang="pl-PL" sz="2000" b="1" dirty="0" smtClean="0">
                <a:latin typeface="Trebuchet MS" pitchFamily="34" charset="0"/>
              </a:rPr>
              <a:t>Performance</a:t>
            </a:r>
            <a:r>
              <a:rPr lang="pl-PL" sz="2000" dirty="0" smtClean="0">
                <a:latin typeface="Trebuchet MS" pitchFamily="34" charset="0"/>
              </a:rPr>
              <a:t> - Łączna (ogólna) sprawność dysku. Jeśli wartość tego atrybutu się obniża jest duża szansa, że zbliżają się problemy z dyskiem. Nie jest to błąd krytyczny. Niestety nie każdy program monitoruję tą wartość.</a:t>
            </a:r>
            <a:br>
              <a:rPr lang="pl-PL" sz="2000" dirty="0" smtClean="0">
                <a:latin typeface="Trebuchet MS" pitchFamily="34" charset="0"/>
              </a:rPr>
            </a:br>
            <a:endParaRPr lang="pl-PL" sz="2000" dirty="0">
              <a:latin typeface="Trebuchet MS" pitchFamily="34" charset="0"/>
            </a:endParaRPr>
          </a:p>
        </p:txBody>
      </p:sp>
      <p:sp>
        <p:nvSpPr>
          <p:cNvPr id="4" name="Prostokąt 3"/>
          <p:cNvSpPr/>
          <p:nvPr/>
        </p:nvSpPr>
        <p:spPr>
          <a:xfrm>
            <a:off x="323528" y="3284984"/>
            <a:ext cx="3960440" cy="2554545"/>
          </a:xfrm>
          <a:prstGeom prst="rect">
            <a:avLst/>
          </a:prstGeom>
        </p:spPr>
        <p:txBody>
          <a:bodyPr wrap="square">
            <a:spAutoFit/>
          </a:bodyPr>
          <a:lstStyle/>
          <a:p>
            <a:r>
              <a:rPr lang="pl-PL" sz="2000" b="1" dirty="0" smtClean="0">
                <a:latin typeface="Trebuchet MS" pitchFamily="34" charset="0"/>
              </a:rPr>
              <a:t>Spin </a:t>
            </a:r>
            <a:r>
              <a:rPr lang="pl-PL" sz="2000" b="1" dirty="0" err="1" smtClean="0">
                <a:latin typeface="Trebuchet MS" pitchFamily="34" charset="0"/>
              </a:rPr>
              <a:t>Up</a:t>
            </a:r>
            <a:r>
              <a:rPr lang="pl-PL" sz="2000" b="1" dirty="0" smtClean="0">
                <a:latin typeface="Trebuchet MS" pitchFamily="34" charset="0"/>
              </a:rPr>
              <a:t> Time</a:t>
            </a:r>
            <a:r>
              <a:rPr lang="pl-PL" sz="2000" dirty="0" smtClean="0">
                <a:latin typeface="Trebuchet MS" pitchFamily="34" charset="0"/>
              </a:rPr>
              <a:t> - Średni czas na rozkręcenie (rozpędzania) talerzy (od 0 </a:t>
            </a:r>
            <a:r>
              <a:rPr lang="pl-PL" sz="2000" dirty="0" err="1" smtClean="0">
                <a:latin typeface="Trebuchet MS" pitchFamily="34" charset="0"/>
              </a:rPr>
              <a:t>obr</a:t>
            </a:r>
            <a:r>
              <a:rPr lang="pl-PL" sz="2000" dirty="0" smtClean="0">
                <a:latin typeface="Trebuchet MS" pitchFamily="34" charset="0"/>
              </a:rPr>
              <a:t>/min do pełnej prędkości). Wartość RAW tego atrybutu wyraża czas w sekundach lub milisekundach. Zależnie od modelu dysku. Nie jest to błąd </a:t>
            </a:r>
            <a:r>
              <a:rPr lang="pl-PL" sz="2000" dirty="0" smtClean="0">
                <a:latin typeface="Trebuchet MS" pitchFamily="34" charset="0"/>
              </a:rPr>
              <a:t>krytyczny.</a:t>
            </a:r>
            <a:endParaRPr lang="pl-PL" sz="2000" dirty="0">
              <a:latin typeface="Trebuchet MS" pitchFamily="34" charset="0"/>
            </a:endParaRPr>
          </a:p>
        </p:txBody>
      </p:sp>
      <p:sp>
        <p:nvSpPr>
          <p:cNvPr id="8" name="Prostokąt 7"/>
          <p:cNvSpPr/>
          <p:nvPr/>
        </p:nvSpPr>
        <p:spPr>
          <a:xfrm>
            <a:off x="323528" y="908720"/>
            <a:ext cx="4572000" cy="1323439"/>
          </a:xfrm>
          <a:prstGeom prst="rect">
            <a:avLst/>
          </a:prstGeom>
        </p:spPr>
        <p:txBody>
          <a:bodyPr>
            <a:spAutoFit/>
          </a:bodyPr>
          <a:lstStyle/>
          <a:p>
            <a:r>
              <a:rPr lang="pl-PL" sz="2000" dirty="0" smtClean="0">
                <a:latin typeface="Trebuchet MS" pitchFamily="34" charset="0"/>
              </a:rPr>
              <a:t>Bez </a:t>
            </a:r>
            <a:r>
              <a:rPr lang="pl-PL" sz="2000" dirty="0" smtClean="0"/>
              <a:t>opisu </a:t>
            </a:r>
            <a:r>
              <a:rPr lang="pl-PL" sz="2000" dirty="0" smtClean="0"/>
              <a:t>błędów S.M.A.R.T</a:t>
            </a:r>
            <a:r>
              <a:rPr lang="pl-PL" sz="2000" dirty="0" smtClean="0">
                <a:latin typeface="Trebuchet MS" pitchFamily="34" charset="0"/>
              </a:rPr>
              <a:t> program </a:t>
            </a:r>
            <a:r>
              <a:rPr lang="pl-PL" sz="2000" dirty="0" smtClean="0">
                <a:latin typeface="Trebuchet MS" pitchFamily="34" charset="0"/>
              </a:rPr>
              <a:t>diagnostyczny jest bezużyteczny dla zwykłego domowego </a:t>
            </a:r>
            <a:r>
              <a:rPr lang="pl-PL" sz="2000" dirty="0" smtClean="0">
                <a:latin typeface="Trebuchet MS" pitchFamily="34" charset="0"/>
              </a:rPr>
              <a:t>użytkownika. Najważniejsze z nich to:</a:t>
            </a:r>
            <a:endParaRPr lang="pl-PL" sz="2000" dirty="0">
              <a:latin typeface="Trebuchet MS"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23528" y="260648"/>
            <a:ext cx="3960440" cy="3477875"/>
          </a:xfrm>
          <a:prstGeom prst="rect">
            <a:avLst/>
          </a:prstGeom>
        </p:spPr>
        <p:txBody>
          <a:bodyPr wrap="square">
            <a:spAutoFit/>
          </a:bodyPr>
          <a:lstStyle/>
          <a:p>
            <a:r>
              <a:rPr lang="pl-PL" sz="2000" b="1" dirty="0" smtClean="0">
                <a:latin typeface="Trebuchet MS" pitchFamily="34" charset="0"/>
              </a:rPr>
              <a:t>Start/Stop </a:t>
            </a:r>
            <a:r>
              <a:rPr lang="pl-PL" sz="2000" b="1" dirty="0" err="1" smtClean="0">
                <a:latin typeface="Trebuchet MS" pitchFamily="34" charset="0"/>
              </a:rPr>
              <a:t>Count</a:t>
            </a:r>
            <a:r>
              <a:rPr lang="pl-PL" sz="2000" dirty="0" smtClean="0">
                <a:latin typeface="Trebuchet MS" pitchFamily="34" charset="0"/>
              </a:rPr>
              <a:t> - Wartość RAW tego atrybutu określa liczbę cykli start/stop dysku. Nie jest to błąd krytyczny, ale w połączeniu z parametrem </a:t>
            </a:r>
            <a:r>
              <a:rPr lang="pl-PL" sz="2000" b="1" dirty="0" smtClean="0">
                <a:latin typeface="Trebuchet MS" pitchFamily="34" charset="0"/>
              </a:rPr>
              <a:t>Power-On </a:t>
            </a:r>
            <a:r>
              <a:rPr lang="pl-PL" sz="2000" b="1" dirty="0" smtClean="0">
                <a:latin typeface="Trebuchet MS" pitchFamily="34" charset="0"/>
              </a:rPr>
              <a:t>Time </a:t>
            </a:r>
            <a:r>
              <a:rPr lang="pl-PL" sz="2000" b="1" dirty="0" err="1" smtClean="0">
                <a:latin typeface="Trebuchet MS" pitchFamily="34" charset="0"/>
              </a:rPr>
              <a:t>Count</a:t>
            </a:r>
            <a:r>
              <a:rPr lang="pl-PL" sz="2000" dirty="0" smtClean="0">
                <a:latin typeface="Trebuchet MS" pitchFamily="34" charset="0"/>
              </a:rPr>
              <a:t> i </a:t>
            </a:r>
            <a:r>
              <a:rPr lang="pl-PL" sz="2000" b="1" dirty="0" smtClean="0">
                <a:latin typeface="Trebuchet MS" pitchFamily="34" charset="0"/>
              </a:rPr>
              <a:t>Spin </a:t>
            </a:r>
            <a:r>
              <a:rPr lang="pl-PL" sz="2000" b="1" dirty="0" err="1" smtClean="0">
                <a:latin typeface="Trebuchet MS" pitchFamily="34" charset="0"/>
              </a:rPr>
              <a:t>Retry</a:t>
            </a:r>
            <a:r>
              <a:rPr lang="pl-PL" sz="2000" b="1" dirty="0" smtClean="0">
                <a:latin typeface="Trebuchet MS" pitchFamily="34" charset="0"/>
              </a:rPr>
              <a:t> </a:t>
            </a:r>
            <a:r>
              <a:rPr lang="pl-PL" sz="2000" b="1" dirty="0" err="1" smtClean="0">
                <a:latin typeface="Trebuchet MS" pitchFamily="34" charset="0"/>
              </a:rPr>
              <a:t>Count</a:t>
            </a:r>
            <a:r>
              <a:rPr lang="pl-PL" sz="2000" b="1" dirty="0" smtClean="0">
                <a:latin typeface="Trebuchet MS" pitchFamily="34" charset="0"/>
              </a:rPr>
              <a:t> </a:t>
            </a:r>
            <a:r>
              <a:rPr lang="pl-PL" sz="2000" dirty="0" smtClean="0">
                <a:latin typeface="Trebuchet MS" pitchFamily="34" charset="0"/>
              </a:rPr>
              <a:t>daje obraz o sposobie użytkowania dysku. Czas startu dysku powinien być zbliżony do ilości prób rozpędzania talerzy.</a:t>
            </a:r>
            <a:endParaRPr lang="pl-PL" sz="2000" dirty="0">
              <a:latin typeface="Trebuchet MS" pitchFamily="34" charset="0"/>
            </a:endParaRPr>
          </a:p>
        </p:txBody>
      </p:sp>
      <p:sp>
        <p:nvSpPr>
          <p:cNvPr id="3" name="Prostokąt 2"/>
          <p:cNvSpPr/>
          <p:nvPr/>
        </p:nvSpPr>
        <p:spPr>
          <a:xfrm>
            <a:off x="5148064" y="188640"/>
            <a:ext cx="3816424" cy="3785652"/>
          </a:xfrm>
          <a:prstGeom prst="rect">
            <a:avLst/>
          </a:prstGeom>
        </p:spPr>
        <p:txBody>
          <a:bodyPr wrap="square">
            <a:spAutoFit/>
          </a:bodyPr>
          <a:lstStyle/>
          <a:p>
            <a:r>
              <a:rPr lang="pl-PL" sz="2000" b="1" dirty="0" err="1" smtClean="0">
                <a:latin typeface="Trebuchet MS" pitchFamily="34" charset="0"/>
              </a:rPr>
              <a:t>Reallocated</a:t>
            </a:r>
            <a:r>
              <a:rPr lang="pl-PL" sz="2000" b="1" dirty="0" smtClean="0">
                <a:latin typeface="Trebuchet MS" pitchFamily="34" charset="0"/>
              </a:rPr>
              <a:t> </a:t>
            </a:r>
            <a:r>
              <a:rPr lang="pl-PL" sz="2000" b="1" dirty="0" err="1" smtClean="0">
                <a:latin typeface="Trebuchet MS" pitchFamily="34" charset="0"/>
              </a:rPr>
              <a:t>Sectors</a:t>
            </a:r>
            <a:r>
              <a:rPr lang="pl-PL" sz="2000" b="1" dirty="0" smtClean="0">
                <a:latin typeface="Trebuchet MS" pitchFamily="34" charset="0"/>
              </a:rPr>
              <a:t> </a:t>
            </a:r>
            <a:r>
              <a:rPr lang="pl-PL" sz="2000" b="1" dirty="0" err="1" smtClean="0">
                <a:latin typeface="Trebuchet MS" pitchFamily="34" charset="0"/>
              </a:rPr>
              <a:t>Count</a:t>
            </a:r>
            <a:r>
              <a:rPr lang="pl-PL" sz="2000" dirty="0" smtClean="0">
                <a:latin typeface="Trebuchet MS" pitchFamily="34" charset="0"/>
              </a:rPr>
              <a:t> - Ilość realokowanych sektorów (określanych również jako: </a:t>
            </a:r>
            <a:r>
              <a:rPr lang="pl-PL" sz="2000" dirty="0" err="1" smtClean="0">
                <a:latin typeface="Trebuchet MS" pitchFamily="34" charset="0"/>
              </a:rPr>
              <a:t>"bad</a:t>
            </a:r>
            <a:r>
              <a:rPr lang="pl-PL" sz="2000" dirty="0" smtClean="0">
                <a:latin typeface="Trebuchet MS" pitchFamily="34" charset="0"/>
              </a:rPr>
              <a:t>y", </a:t>
            </a:r>
            <a:r>
              <a:rPr lang="pl-PL" sz="2000" dirty="0" err="1" smtClean="0">
                <a:latin typeface="Trebuchet MS" pitchFamily="34" charset="0"/>
              </a:rPr>
              <a:t>"ba</a:t>
            </a:r>
            <a:r>
              <a:rPr lang="pl-PL" sz="2000" dirty="0" smtClean="0">
                <a:latin typeface="Trebuchet MS" pitchFamily="34" charset="0"/>
              </a:rPr>
              <a:t>d </a:t>
            </a:r>
            <a:r>
              <a:rPr lang="pl-PL" sz="2000" dirty="0" err="1" smtClean="0">
                <a:latin typeface="Trebuchet MS" pitchFamily="34" charset="0"/>
              </a:rPr>
              <a:t>sectors</a:t>
            </a:r>
            <a:r>
              <a:rPr lang="pl-PL" sz="2000" dirty="0" smtClean="0">
                <a:latin typeface="Trebuchet MS" pitchFamily="34" charset="0"/>
              </a:rPr>
              <a:t>"). W momencie gdy dysk napotyka błąd odczytu/zapisu/weryfikacji, oznacza ten sektor jako realokowany i przenosi dane do specjalnego zarezerwowanego obszaru (</a:t>
            </a:r>
            <a:r>
              <a:rPr lang="pl-PL" sz="2000" dirty="0" err="1" smtClean="0">
                <a:latin typeface="Trebuchet MS" pitchFamily="34" charset="0"/>
              </a:rPr>
              <a:t>obszaru</a:t>
            </a:r>
            <a:r>
              <a:rPr lang="pl-PL" sz="2000" dirty="0" smtClean="0">
                <a:latin typeface="Trebuchet MS" pitchFamily="34" charset="0"/>
              </a:rPr>
              <a:t> rezerwowego).</a:t>
            </a:r>
            <a:endParaRPr lang="pl-PL" sz="2000" dirty="0">
              <a:latin typeface="Trebuchet MS" pitchFamily="34" charset="0"/>
            </a:endParaRPr>
          </a:p>
        </p:txBody>
      </p:sp>
      <p:sp>
        <p:nvSpPr>
          <p:cNvPr id="4" name="Prostokąt 3"/>
          <p:cNvSpPr/>
          <p:nvPr/>
        </p:nvSpPr>
        <p:spPr>
          <a:xfrm>
            <a:off x="395536" y="4293096"/>
            <a:ext cx="4572000" cy="1631216"/>
          </a:xfrm>
          <a:prstGeom prst="rect">
            <a:avLst/>
          </a:prstGeom>
        </p:spPr>
        <p:txBody>
          <a:bodyPr>
            <a:spAutoFit/>
          </a:bodyPr>
          <a:lstStyle/>
          <a:p>
            <a:r>
              <a:rPr lang="pl-PL" sz="2000" b="1" dirty="0" err="1" smtClean="0">
                <a:latin typeface="Trebuchet MS" pitchFamily="34" charset="0"/>
              </a:rPr>
              <a:t>Read</a:t>
            </a:r>
            <a:r>
              <a:rPr lang="pl-PL" sz="2000" b="1" dirty="0" smtClean="0">
                <a:latin typeface="Trebuchet MS" pitchFamily="34" charset="0"/>
              </a:rPr>
              <a:t> </a:t>
            </a:r>
            <a:r>
              <a:rPr lang="pl-PL" sz="2000" b="1" dirty="0" smtClean="0">
                <a:latin typeface="Trebuchet MS" pitchFamily="34" charset="0"/>
              </a:rPr>
              <a:t>Channel </a:t>
            </a:r>
            <a:r>
              <a:rPr lang="pl-PL" sz="2000" b="1" dirty="0" err="1" smtClean="0">
                <a:latin typeface="Trebuchet MS" pitchFamily="34" charset="0"/>
              </a:rPr>
              <a:t>Margin</a:t>
            </a:r>
            <a:r>
              <a:rPr lang="pl-PL" sz="2000" dirty="0" smtClean="0">
                <a:latin typeface="Trebuchet MS" pitchFamily="34" charset="0"/>
              </a:rPr>
              <a:t> - Rezerwa kanału podczas odczytu danych. Funkcja tego atrybutu nie jest objęta specyfikacją. Nie informuje o błędzie krytycznym.</a:t>
            </a:r>
            <a:endParaRPr lang="pl-PL" sz="2000" dirty="0">
              <a:latin typeface="Trebuchet MS"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79512" y="332656"/>
            <a:ext cx="4572000" cy="2246769"/>
          </a:xfrm>
          <a:prstGeom prst="rect">
            <a:avLst/>
          </a:prstGeom>
        </p:spPr>
        <p:txBody>
          <a:bodyPr>
            <a:spAutoFit/>
          </a:bodyPr>
          <a:lstStyle/>
          <a:p>
            <a:r>
              <a:rPr lang="pl-PL" sz="2000" b="1" dirty="0" err="1" smtClean="0">
                <a:latin typeface="Trebuchet MS" pitchFamily="34" charset="0"/>
              </a:rPr>
              <a:t>Seek</a:t>
            </a:r>
            <a:r>
              <a:rPr lang="pl-PL" sz="2000" b="1" dirty="0" smtClean="0">
                <a:latin typeface="Trebuchet MS" pitchFamily="34" charset="0"/>
              </a:rPr>
              <a:t> </a:t>
            </a:r>
            <a:r>
              <a:rPr lang="pl-PL" sz="2000" b="1" dirty="0" err="1" smtClean="0">
                <a:latin typeface="Trebuchet MS" pitchFamily="34" charset="0"/>
              </a:rPr>
              <a:t>Error</a:t>
            </a:r>
            <a:r>
              <a:rPr lang="pl-PL" sz="2000" b="1" dirty="0" smtClean="0">
                <a:latin typeface="Trebuchet MS" pitchFamily="34" charset="0"/>
              </a:rPr>
              <a:t> </a:t>
            </a:r>
            <a:r>
              <a:rPr lang="pl-PL" sz="2000" b="1" dirty="0" err="1" smtClean="0">
                <a:latin typeface="Trebuchet MS" pitchFamily="34" charset="0"/>
              </a:rPr>
              <a:t>Rate</a:t>
            </a:r>
            <a:r>
              <a:rPr lang="pl-PL" sz="2000" dirty="0" smtClean="0">
                <a:latin typeface="Trebuchet MS" pitchFamily="34" charset="0"/>
              </a:rPr>
              <a:t> - Częstość błędów wyszukiwania głowic magnetycznych. W razie uszkodzenia mechanicznego systemu pozycjonowania, uszkodzenia </a:t>
            </a:r>
            <a:r>
              <a:rPr lang="pl-PL" sz="2000" dirty="0" err="1" smtClean="0">
                <a:latin typeface="Trebuchet MS" pitchFamily="34" charset="0"/>
              </a:rPr>
              <a:t>serwa</a:t>
            </a:r>
            <a:r>
              <a:rPr lang="pl-PL" sz="2000" dirty="0" smtClean="0">
                <a:latin typeface="Trebuchet MS" pitchFamily="34" charset="0"/>
              </a:rPr>
              <a:t> albo termicznej rozszerzalności dysku, ilość błędów wyszukiwania wzrasta.</a:t>
            </a:r>
            <a:endParaRPr lang="pl-PL" sz="2000" dirty="0">
              <a:latin typeface="Trebuchet MS" pitchFamily="34" charset="0"/>
            </a:endParaRPr>
          </a:p>
        </p:txBody>
      </p:sp>
      <p:sp>
        <p:nvSpPr>
          <p:cNvPr id="3" name="Prostokąt 2"/>
          <p:cNvSpPr/>
          <p:nvPr/>
        </p:nvSpPr>
        <p:spPr>
          <a:xfrm>
            <a:off x="5148064" y="404664"/>
            <a:ext cx="3995936" cy="2554545"/>
          </a:xfrm>
          <a:prstGeom prst="rect">
            <a:avLst/>
          </a:prstGeom>
        </p:spPr>
        <p:txBody>
          <a:bodyPr wrap="square">
            <a:spAutoFit/>
          </a:bodyPr>
          <a:lstStyle/>
          <a:p>
            <a:r>
              <a:rPr lang="pl-PL" sz="2000" b="1" dirty="0" err="1" smtClean="0">
                <a:latin typeface="Trebuchet MS" pitchFamily="34" charset="0"/>
              </a:rPr>
              <a:t>Write</a:t>
            </a:r>
            <a:r>
              <a:rPr lang="pl-PL" sz="2000" b="1" dirty="0" smtClean="0">
                <a:latin typeface="Trebuchet MS" pitchFamily="34" charset="0"/>
              </a:rPr>
              <a:t> </a:t>
            </a:r>
            <a:r>
              <a:rPr lang="pl-PL" sz="2000" b="1" dirty="0" err="1" smtClean="0">
                <a:latin typeface="Trebuchet MS" pitchFamily="34" charset="0"/>
              </a:rPr>
              <a:t>Error</a:t>
            </a:r>
            <a:r>
              <a:rPr lang="pl-PL" sz="2000" b="1" dirty="0" smtClean="0">
                <a:latin typeface="Trebuchet MS" pitchFamily="34" charset="0"/>
              </a:rPr>
              <a:t> </a:t>
            </a:r>
            <a:r>
              <a:rPr lang="pl-PL" sz="2000" b="1" dirty="0" err="1" smtClean="0">
                <a:latin typeface="Trebuchet MS" pitchFamily="34" charset="0"/>
              </a:rPr>
              <a:t>Rate</a:t>
            </a:r>
            <a:r>
              <a:rPr lang="pl-PL" sz="2000" b="1" dirty="0" smtClean="0">
                <a:latin typeface="Trebuchet MS" pitchFamily="34" charset="0"/>
              </a:rPr>
              <a:t> (Multi </a:t>
            </a:r>
            <a:r>
              <a:rPr lang="pl-PL" sz="2000" b="1" dirty="0" err="1" smtClean="0">
                <a:latin typeface="Trebuchet MS" pitchFamily="34" charset="0"/>
              </a:rPr>
              <a:t>Zone</a:t>
            </a:r>
            <a:r>
              <a:rPr lang="pl-PL" sz="2000" b="1" dirty="0" smtClean="0">
                <a:latin typeface="Trebuchet MS" pitchFamily="34" charset="0"/>
              </a:rPr>
              <a:t> </a:t>
            </a:r>
            <a:r>
              <a:rPr lang="pl-PL" sz="2000" b="1" dirty="0" err="1" smtClean="0">
                <a:latin typeface="Trebuchet MS" pitchFamily="34" charset="0"/>
              </a:rPr>
              <a:t>Error</a:t>
            </a:r>
            <a:r>
              <a:rPr lang="pl-PL" sz="2000" b="1" dirty="0" smtClean="0">
                <a:latin typeface="Trebuchet MS" pitchFamily="34" charset="0"/>
              </a:rPr>
              <a:t> </a:t>
            </a:r>
            <a:r>
              <a:rPr lang="pl-PL" sz="2000" b="1" dirty="0" err="1" smtClean="0">
                <a:latin typeface="Trebuchet MS" pitchFamily="34" charset="0"/>
              </a:rPr>
              <a:t>Rate</a:t>
            </a:r>
            <a:r>
              <a:rPr lang="pl-PL" sz="2000" b="1" dirty="0" smtClean="0">
                <a:latin typeface="Trebuchet MS" pitchFamily="34" charset="0"/>
              </a:rPr>
              <a:t>)</a:t>
            </a:r>
            <a:r>
              <a:rPr lang="pl-PL" sz="2000" dirty="0" smtClean="0">
                <a:latin typeface="Trebuchet MS" pitchFamily="34" charset="0"/>
              </a:rPr>
              <a:t> - Częstość błędów zapisu. Atrybut ten wskazuje na łączną ilość błędów zapisu podczas zapisywania sektora. Im wyższa wartość RAW, tym gorszy stan powierzchni dysku i/lub mechanicznego podsystemu.</a:t>
            </a:r>
            <a:endParaRPr lang="pl-PL" sz="2000" dirty="0">
              <a:latin typeface="Trebuchet MS" pitchFamily="34" charset="0"/>
            </a:endParaRPr>
          </a:p>
        </p:txBody>
      </p:sp>
      <p:sp>
        <p:nvSpPr>
          <p:cNvPr id="4" name="Prostokąt 3"/>
          <p:cNvSpPr/>
          <p:nvPr/>
        </p:nvSpPr>
        <p:spPr>
          <a:xfrm>
            <a:off x="251520" y="3068960"/>
            <a:ext cx="4392488" cy="1323439"/>
          </a:xfrm>
          <a:prstGeom prst="rect">
            <a:avLst/>
          </a:prstGeom>
        </p:spPr>
        <p:txBody>
          <a:bodyPr wrap="square">
            <a:spAutoFit/>
          </a:bodyPr>
          <a:lstStyle/>
          <a:p>
            <a:r>
              <a:rPr lang="pl-PL" sz="2000" b="1" dirty="0" smtClean="0">
                <a:latin typeface="Trebuchet MS" pitchFamily="34" charset="0"/>
              </a:rPr>
              <a:t>Soft </a:t>
            </a:r>
            <a:r>
              <a:rPr lang="pl-PL" sz="2000" b="1" dirty="0" err="1" smtClean="0">
                <a:latin typeface="Trebuchet MS" pitchFamily="34" charset="0"/>
              </a:rPr>
              <a:t>Read</a:t>
            </a:r>
            <a:r>
              <a:rPr lang="pl-PL" sz="2000" b="1" dirty="0" smtClean="0">
                <a:latin typeface="Trebuchet MS" pitchFamily="34" charset="0"/>
              </a:rPr>
              <a:t> </a:t>
            </a:r>
            <a:r>
              <a:rPr lang="pl-PL" sz="2000" b="1" dirty="0" err="1" smtClean="0">
                <a:latin typeface="Trebuchet MS" pitchFamily="34" charset="0"/>
              </a:rPr>
              <a:t>Error</a:t>
            </a:r>
            <a:r>
              <a:rPr lang="pl-PL" sz="2000" b="1" dirty="0" smtClean="0">
                <a:latin typeface="Trebuchet MS" pitchFamily="34" charset="0"/>
              </a:rPr>
              <a:t> </a:t>
            </a:r>
            <a:r>
              <a:rPr lang="pl-PL" sz="2000" b="1" dirty="0" err="1" smtClean="0">
                <a:latin typeface="Trebuchet MS" pitchFamily="34" charset="0"/>
              </a:rPr>
              <a:t>Rate</a:t>
            </a:r>
            <a:r>
              <a:rPr lang="pl-PL" sz="2000" dirty="0" smtClean="0">
                <a:latin typeface="Trebuchet MS" pitchFamily="34" charset="0"/>
              </a:rPr>
              <a:t> - Jest to ilość programowych błędów odczytu występujących podczas odczytu danych z powierzchni dysku.</a:t>
            </a:r>
            <a:endParaRPr lang="pl-PL" sz="2000" dirty="0">
              <a:latin typeface="Trebuchet MS"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79512" y="260648"/>
            <a:ext cx="2232248" cy="400110"/>
          </a:xfrm>
          <a:prstGeom prst="rect">
            <a:avLst/>
          </a:prstGeom>
          <a:noFill/>
        </p:spPr>
        <p:txBody>
          <a:bodyPr wrap="square" rtlCol="0">
            <a:spAutoFit/>
          </a:bodyPr>
          <a:lstStyle/>
          <a:p>
            <a:r>
              <a:rPr lang="pl-PL" sz="2000" b="1" dirty="0" smtClean="0">
                <a:latin typeface="Trebuchet MS" pitchFamily="34" charset="0"/>
              </a:rPr>
              <a:t>HDD SCAN</a:t>
            </a:r>
            <a:endParaRPr lang="pl-PL" sz="2000" b="1" dirty="0">
              <a:latin typeface="Trebuchet MS" pitchFamily="34" charset="0"/>
            </a:endParaRPr>
          </a:p>
        </p:txBody>
      </p:sp>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l="26550" t="16666" r="25036" b="16667"/>
          <a:stretch>
            <a:fillRect/>
          </a:stretch>
        </p:blipFill>
        <p:spPr bwMode="auto">
          <a:xfrm>
            <a:off x="4499992" y="3429000"/>
            <a:ext cx="4176464" cy="32333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l="42857" t="36702" r="42857" b="37889"/>
          <a:stretch>
            <a:fillRect/>
          </a:stretch>
        </p:blipFill>
        <p:spPr bwMode="auto">
          <a:xfrm>
            <a:off x="5652120" y="188640"/>
            <a:ext cx="2736304" cy="27363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Prostokąt 5"/>
          <p:cNvSpPr/>
          <p:nvPr/>
        </p:nvSpPr>
        <p:spPr>
          <a:xfrm>
            <a:off x="107504" y="692696"/>
            <a:ext cx="4139952" cy="4678204"/>
          </a:xfrm>
          <a:prstGeom prst="rect">
            <a:avLst/>
          </a:prstGeom>
        </p:spPr>
        <p:txBody>
          <a:bodyPr wrap="square">
            <a:spAutoFit/>
          </a:bodyPr>
          <a:lstStyle/>
          <a:p>
            <a:r>
              <a:rPr lang="pl-PL" sz="2000" dirty="0" err="1" smtClean="0">
                <a:latin typeface="Trebuchet MS" pitchFamily="34" charset="0"/>
              </a:rPr>
              <a:t>HDDScan</a:t>
            </a:r>
            <a:r>
              <a:rPr lang="pl-PL" sz="2000" dirty="0" smtClean="0">
                <a:latin typeface="Trebuchet MS" pitchFamily="34" charset="0"/>
              </a:rPr>
              <a:t> to niewymagające instalacji i darmowe narzędzie, służące do diagnostyki dysków twardych, kart pamięci oraz zewnętrznych magazynów danych USB. Z jego pomocą sprawdzimy wspomniane urządzenia pod kątem występowania błędów (tzw. </a:t>
            </a:r>
            <a:r>
              <a:rPr lang="pl-PL" sz="2000" dirty="0" err="1" smtClean="0">
                <a:latin typeface="Trebuchet MS" pitchFamily="34" charset="0"/>
              </a:rPr>
              <a:t>Bad-blocks</a:t>
            </a:r>
            <a:r>
              <a:rPr lang="pl-PL" sz="2000" dirty="0" smtClean="0">
                <a:latin typeface="Trebuchet MS" pitchFamily="34" charset="0"/>
              </a:rPr>
              <a:t> oraz </a:t>
            </a:r>
            <a:r>
              <a:rPr lang="pl-PL" sz="2000" dirty="0" err="1" smtClean="0">
                <a:latin typeface="Trebuchet MS" pitchFamily="34" charset="0"/>
              </a:rPr>
              <a:t>Bad-sectors</a:t>
            </a:r>
            <a:r>
              <a:rPr lang="pl-PL" sz="2000" dirty="0" smtClean="0">
                <a:latin typeface="Trebuchet MS" pitchFamily="34" charset="0"/>
              </a:rPr>
              <a:t>), wyświetlimy dostępne atrybuty S.M.A.R.T., a także zmodyfikujemy w nośniku parametry AAM, APM i </a:t>
            </a:r>
            <a:r>
              <a:rPr lang="pl-PL" sz="2000" dirty="0" smtClean="0">
                <a:latin typeface="Trebuchet MS" pitchFamily="34" charset="0"/>
              </a:rPr>
              <a:t>inne.</a:t>
            </a:r>
            <a:r>
              <a:rPr lang="pl-PL" sz="2000" dirty="0" smtClean="0"/>
              <a:t> </a:t>
            </a:r>
            <a:r>
              <a:rPr lang="pl-PL" sz="2000" dirty="0" err="1" smtClean="0"/>
              <a:t>HDDScan</a:t>
            </a:r>
            <a:r>
              <a:rPr lang="pl-PL" sz="2000" dirty="0" smtClean="0"/>
              <a:t> dysponuje również opcją pomiaru temperatury dysku,</a:t>
            </a:r>
            <a:r>
              <a:rPr lang="pl-PL" sz="2000" dirty="0" smtClean="0">
                <a:latin typeface="Trebuchet MS" pitchFamily="34" charset="0"/>
              </a:rPr>
              <a:t>.</a:t>
            </a:r>
            <a:endParaRPr lang="pl-PL" sz="2000" dirty="0">
              <a:latin typeface="Trebuchet MS" pitchFamily="34" charset="0"/>
            </a:endParaRPr>
          </a:p>
        </p:txBody>
      </p:sp>
    </p:spTree>
    <p:extLst>
      <p:ext uri="{BB962C8B-B14F-4D97-AF65-F5344CB8AC3E}">
        <p14:creationId xmlns:p14="http://schemas.microsoft.com/office/powerpoint/2010/main" xmlns="" val="2686969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51520" y="332656"/>
            <a:ext cx="4463081" cy="400110"/>
          </a:xfrm>
          <a:prstGeom prst="rect">
            <a:avLst/>
          </a:prstGeom>
        </p:spPr>
        <p:txBody>
          <a:bodyPr wrap="none">
            <a:spAutoFit/>
          </a:bodyPr>
          <a:lstStyle/>
          <a:p>
            <a:r>
              <a:rPr lang="en-US" sz="2000" b="1" dirty="0" err="1" smtClean="0">
                <a:latin typeface="Trebuchet MS" pitchFamily="34" charset="0"/>
              </a:rPr>
              <a:t>Acronis</a:t>
            </a:r>
            <a:r>
              <a:rPr lang="en-US" sz="2000" b="1" dirty="0" smtClean="0">
                <a:latin typeface="Trebuchet MS" pitchFamily="34" charset="0"/>
              </a:rPr>
              <a:t> Drive Monitor 1.0 Build 566</a:t>
            </a:r>
            <a:endParaRPr lang="en-US" sz="2000" b="1" dirty="0">
              <a:latin typeface="Trebuchet MS" pitchFamily="34" charset="0"/>
            </a:endParaRPr>
          </a:p>
        </p:txBody>
      </p:sp>
      <p:sp>
        <p:nvSpPr>
          <p:cNvPr id="3" name="Prostokąt 2"/>
          <p:cNvSpPr/>
          <p:nvPr/>
        </p:nvSpPr>
        <p:spPr>
          <a:xfrm>
            <a:off x="323528" y="980728"/>
            <a:ext cx="4572000" cy="1631216"/>
          </a:xfrm>
          <a:prstGeom prst="rect">
            <a:avLst/>
          </a:prstGeom>
        </p:spPr>
        <p:txBody>
          <a:bodyPr>
            <a:spAutoFit/>
          </a:bodyPr>
          <a:lstStyle/>
          <a:p>
            <a:r>
              <a:rPr lang="pl-PL" sz="2000" dirty="0" err="1" smtClean="0">
                <a:latin typeface="Trebuchet MS" pitchFamily="34" charset="0"/>
              </a:rPr>
              <a:t>Acronis</a:t>
            </a:r>
            <a:r>
              <a:rPr lang="pl-PL" sz="2000" dirty="0" smtClean="0">
                <a:latin typeface="Trebuchet MS" pitchFamily="34" charset="0"/>
              </a:rPr>
              <a:t> </a:t>
            </a:r>
            <a:r>
              <a:rPr lang="pl-PL" sz="2000" dirty="0" err="1" smtClean="0">
                <a:latin typeface="Trebuchet MS" pitchFamily="34" charset="0"/>
              </a:rPr>
              <a:t>Drive</a:t>
            </a:r>
            <a:r>
              <a:rPr lang="pl-PL" sz="2000" dirty="0" smtClean="0">
                <a:latin typeface="Trebuchet MS" pitchFamily="34" charset="0"/>
              </a:rPr>
              <a:t> Monitor to darmowe oprogramowanie przeznaczone do monitorowania parametrów pracy dysków twardych w oparciu o technologię S.M.A.R.T.</a:t>
            </a:r>
            <a:endParaRPr lang="pl-PL" sz="2000" dirty="0">
              <a:latin typeface="Trebuchet MS" pitchFamily="34" charset="0"/>
            </a:endParaRPr>
          </a:p>
        </p:txBody>
      </p:sp>
      <p:pic>
        <p:nvPicPr>
          <p:cNvPr id="1026" name="Picture 2" descr="Acronis Drive Monitor [1]"/>
          <p:cNvPicPr>
            <a:picLocks noChangeAspect="1" noChangeArrowheads="1"/>
          </p:cNvPicPr>
          <p:nvPr/>
        </p:nvPicPr>
        <p:blipFill>
          <a:blip r:embed="rId2" cstate="print"/>
          <a:srcRect/>
          <a:stretch>
            <a:fillRect/>
          </a:stretch>
        </p:blipFill>
        <p:spPr bwMode="auto">
          <a:xfrm>
            <a:off x="5148064" y="1052736"/>
            <a:ext cx="3809844" cy="3200053"/>
          </a:xfrm>
          <a:prstGeom prst="rect">
            <a:avLst/>
          </a:prstGeom>
          <a:noFill/>
        </p:spPr>
      </p:pic>
      <p:pic>
        <p:nvPicPr>
          <p:cNvPr id="1028" name="Picture 4" descr="Acronis Drive Monitor [3]"/>
          <p:cNvPicPr>
            <a:picLocks noChangeAspect="1" noChangeArrowheads="1"/>
          </p:cNvPicPr>
          <p:nvPr/>
        </p:nvPicPr>
        <p:blipFill>
          <a:blip r:embed="rId3" cstate="print"/>
          <a:srcRect/>
          <a:stretch>
            <a:fillRect/>
          </a:stretch>
        </p:blipFill>
        <p:spPr bwMode="auto">
          <a:xfrm>
            <a:off x="395536" y="3356992"/>
            <a:ext cx="4001606" cy="336112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23528" y="764704"/>
            <a:ext cx="4572000" cy="5078313"/>
          </a:xfrm>
          <a:prstGeom prst="rect">
            <a:avLst/>
          </a:prstGeom>
        </p:spPr>
        <p:txBody>
          <a:bodyPr>
            <a:spAutoFit/>
          </a:bodyPr>
          <a:lstStyle/>
          <a:p>
            <a:r>
              <a:rPr lang="pl-PL" dirty="0" smtClean="0"/>
              <a:t>Bezpłatny program do bieżącego monitorowania kondycji dysków twardych. HDD Health wykorzystuje technologię S.M.A.R.T. wbudowaną w nowsze dyski twarde w celu przewidzenia </a:t>
            </a:r>
            <a:r>
              <a:rPr lang="pl-PL" dirty="0" smtClean="0"/>
              <a:t>zbliżających się uszkodzeń. Na bieżąco informuje też o </a:t>
            </a:r>
            <a:r>
              <a:rPr lang="pl-PL" dirty="0" smtClean="0"/>
              <a:t>przekroczeniu temperatury krytycznej dysku (wartość tą można modyfikować). Pozwala też na generowanie różnego rodzaju powiadomień i logowanie zdarzeń</a:t>
            </a:r>
            <a:r>
              <a:rPr lang="pl-PL" dirty="0" smtClean="0"/>
              <a:t>.</a:t>
            </a:r>
            <a:r>
              <a:rPr lang="pl-PL" dirty="0" smtClean="0"/>
              <a:t> Oprócz funkcji diagnostycznych program oferuje również uzyskanie całego szeregu informacji o dysku (dokładny model, nr seryjny, </a:t>
            </a:r>
            <a:r>
              <a:rPr lang="pl-PL" dirty="0" err="1" smtClean="0"/>
              <a:t>firmware</a:t>
            </a:r>
            <a:r>
              <a:rPr lang="pl-PL" dirty="0" smtClean="0"/>
              <a:t>, tryb pracy i wiele innych bardzo szczegółowych danych). W stosunku do podobnego i popularniejszego </a:t>
            </a:r>
            <a:r>
              <a:rPr lang="pl-PL" dirty="0" err="1" smtClean="0"/>
              <a:t>HDDlife</a:t>
            </a:r>
            <a:r>
              <a:rPr lang="pl-PL" dirty="0" smtClean="0"/>
              <a:t> oferuje dużo więcej funkcji nie posiada jednak polskojęzycznego interfejsu.</a:t>
            </a:r>
            <a:endParaRPr lang="pl-PL" dirty="0"/>
          </a:p>
        </p:txBody>
      </p:sp>
      <p:sp>
        <p:nvSpPr>
          <p:cNvPr id="3" name="Prostokąt 2"/>
          <p:cNvSpPr/>
          <p:nvPr/>
        </p:nvSpPr>
        <p:spPr>
          <a:xfrm>
            <a:off x="323528" y="188640"/>
            <a:ext cx="1553630" cy="400110"/>
          </a:xfrm>
          <a:prstGeom prst="rect">
            <a:avLst/>
          </a:prstGeom>
        </p:spPr>
        <p:txBody>
          <a:bodyPr wrap="none">
            <a:spAutoFit/>
          </a:bodyPr>
          <a:lstStyle/>
          <a:p>
            <a:r>
              <a:rPr lang="pl-PL" sz="2000" b="1" dirty="0" smtClean="0">
                <a:latin typeface="Trebuchet MS" pitchFamily="34" charset="0"/>
              </a:rPr>
              <a:t>HDD </a:t>
            </a:r>
            <a:r>
              <a:rPr lang="pl-PL" sz="2000" b="1" dirty="0" smtClean="0">
                <a:latin typeface="Trebuchet MS" pitchFamily="34" charset="0"/>
              </a:rPr>
              <a:t>Health</a:t>
            </a:r>
            <a:endParaRPr lang="pl-PL" sz="2000" b="1" dirty="0">
              <a:latin typeface="Trebuchet MS" pitchFamily="34" charset="0"/>
            </a:endParaRPr>
          </a:p>
        </p:txBody>
      </p:sp>
      <p:pic>
        <p:nvPicPr>
          <p:cNvPr id="25602" name="Picture 2" descr="http://gallery.dpcdn.pl/imgc/Tools/11691/g_-_-x-_-_s_11691x20110309105905_00.jpg"/>
          <p:cNvPicPr>
            <a:picLocks noChangeAspect="1" noChangeArrowheads="1"/>
          </p:cNvPicPr>
          <p:nvPr/>
        </p:nvPicPr>
        <p:blipFill>
          <a:blip r:embed="rId2" cstate="print"/>
          <a:srcRect/>
          <a:stretch>
            <a:fillRect/>
          </a:stretch>
        </p:blipFill>
        <p:spPr bwMode="auto">
          <a:xfrm>
            <a:off x="5076056" y="260648"/>
            <a:ext cx="3744416" cy="2340260"/>
          </a:xfrm>
          <a:prstGeom prst="rect">
            <a:avLst/>
          </a:prstGeom>
          <a:noFill/>
        </p:spPr>
      </p:pic>
      <p:pic>
        <p:nvPicPr>
          <p:cNvPr id="25604" name="Picture 4" descr="http://gallery.dpcdn.pl/imgc/Tools/11691/g_-_-x-_-_s_11691x20110309105905_01.jpg"/>
          <p:cNvPicPr>
            <a:picLocks noChangeAspect="1" noChangeArrowheads="1"/>
          </p:cNvPicPr>
          <p:nvPr/>
        </p:nvPicPr>
        <p:blipFill>
          <a:blip r:embed="rId3" cstate="print"/>
          <a:srcRect/>
          <a:stretch>
            <a:fillRect/>
          </a:stretch>
        </p:blipFill>
        <p:spPr bwMode="auto">
          <a:xfrm>
            <a:off x="5076056" y="3645024"/>
            <a:ext cx="3744416" cy="234026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23528" y="764704"/>
            <a:ext cx="4572000" cy="4524315"/>
          </a:xfrm>
          <a:prstGeom prst="rect">
            <a:avLst/>
          </a:prstGeom>
        </p:spPr>
        <p:txBody>
          <a:bodyPr>
            <a:spAutoFit/>
          </a:bodyPr>
          <a:lstStyle/>
          <a:p>
            <a:r>
              <a:rPr lang="pl-PL" dirty="0" smtClean="0"/>
              <a:t>to </a:t>
            </a:r>
            <a:r>
              <a:rPr lang="pl-PL" dirty="0" smtClean="0"/>
              <a:t>bezpłatny, prosty program do sprawdzania kondycji zainstalowanych w komputerze dysków twardych IDE, Serial ATA, SCSI wykorzystujących technologię S.M.A.R.T. Pomaga we wcześniejszym wykryciu zbliżającej się awarii dysku twardego</a:t>
            </a:r>
            <a:r>
              <a:rPr lang="pl-PL" dirty="0" smtClean="0"/>
              <a:t>. </a:t>
            </a:r>
            <a:r>
              <a:rPr lang="pl-PL" dirty="0" smtClean="0"/>
              <a:t>W podstawowej wersji program pokazuje ogólny status każdego zainstalowanego dysku, jego temperaturę oraz informacje o partycjach. W płatnej wersji Professional (którą można przetestować za pomocą tego samego pliku instalacyjnego) oferuje dodatkowo szczegółowe informacje o kondycji dysków, wyświetlanie szczegółowego statusu w obszarze powiadomień (tzw. </a:t>
            </a:r>
            <a:r>
              <a:rPr lang="pl-PL" dirty="0" err="1" smtClean="0"/>
              <a:t>tray</a:t>
            </a:r>
            <a:r>
              <a:rPr lang="pl-PL" dirty="0" smtClean="0"/>
              <a:t>), a także umożliwia wysyłanie ostrzeżeń przez sieć lokalną lub e-mail.</a:t>
            </a:r>
            <a:endParaRPr lang="pl-PL" dirty="0"/>
          </a:p>
        </p:txBody>
      </p:sp>
      <p:sp>
        <p:nvSpPr>
          <p:cNvPr id="3" name="Prostokąt 2"/>
          <p:cNvSpPr/>
          <p:nvPr/>
        </p:nvSpPr>
        <p:spPr>
          <a:xfrm>
            <a:off x="395536" y="188640"/>
            <a:ext cx="1083951" cy="400110"/>
          </a:xfrm>
          <a:prstGeom prst="rect">
            <a:avLst/>
          </a:prstGeom>
        </p:spPr>
        <p:txBody>
          <a:bodyPr wrap="none">
            <a:spAutoFit/>
          </a:bodyPr>
          <a:lstStyle/>
          <a:p>
            <a:r>
              <a:rPr lang="pl-PL" sz="2000" b="1" dirty="0" err="1" smtClean="0">
                <a:latin typeface="Trebuchet MS" pitchFamily="34" charset="0"/>
              </a:rPr>
              <a:t>HDDlife</a:t>
            </a:r>
            <a:endParaRPr lang="pl-PL" sz="2000" b="1" dirty="0">
              <a:latin typeface="Trebuchet MS" pitchFamily="34" charset="0"/>
            </a:endParaRPr>
          </a:p>
        </p:txBody>
      </p:sp>
      <p:pic>
        <p:nvPicPr>
          <p:cNvPr id="26626" name="Picture 2" descr="http://gallery.dpcdn.pl/imgc/Tools/13301/g_-_-x-_-_s_13301x20100221190134.png"/>
          <p:cNvPicPr>
            <a:picLocks noChangeAspect="1" noChangeArrowheads="1"/>
          </p:cNvPicPr>
          <p:nvPr/>
        </p:nvPicPr>
        <p:blipFill>
          <a:blip r:embed="rId2" cstate="print"/>
          <a:srcRect/>
          <a:stretch>
            <a:fillRect/>
          </a:stretch>
        </p:blipFill>
        <p:spPr bwMode="auto">
          <a:xfrm>
            <a:off x="4834980" y="836712"/>
            <a:ext cx="4309020" cy="2558481"/>
          </a:xfrm>
          <a:prstGeom prst="rect">
            <a:avLst/>
          </a:prstGeom>
          <a:noFill/>
        </p:spPr>
      </p:pic>
      <p:pic>
        <p:nvPicPr>
          <p:cNvPr id="26628" name="Picture 4" descr="http://gallery.dpcdn.pl/imgc/Tools/13301/g_-_-x-_-_s_13301x20100221190204.png"/>
          <p:cNvPicPr>
            <a:picLocks noChangeAspect="1" noChangeArrowheads="1"/>
          </p:cNvPicPr>
          <p:nvPr/>
        </p:nvPicPr>
        <p:blipFill>
          <a:blip r:embed="rId3" cstate="print"/>
          <a:srcRect/>
          <a:stretch>
            <a:fillRect/>
          </a:stretch>
        </p:blipFill>
        <p:spPr bwMode="auto">
          <a:xfrm>
            <a:off x="4860032" y="4149079"/>
            <a:ext cx="4283968" cy="254360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23528" y="980728"/>
            <a:ext cx="4572000" cy="3693319"/>
          </a:xfrm>
          <a:prstGeom prst="rect">
            <a:avLst/>
          </a:prstGeom>
        </p:spPr>
        <p:txBody>
          <a:bodyPr>
            <a:spAutoFit/>
          </a:bodyPr>
          <a:lstStyle/>
          <a:p>
            <a:r>
              <a:rPr lang="pl-PL" dirty="0" smtClean="0"/>
              <a:t>to </a:t>
            </a:r>
            <a:r>
              <a:rPr lang="pl-PL" dirty="0" smtClean="0"/>
              <a:t>niewielkie, ale użyteczne narzędzie do monitorowania stanu dysków twardych zamontowanych w komputerze, bazujące na technologii S.M.A.R.T. Z jego pomocą przeprowadzimy również specjalistyczne testy, pozwalające wykrywać uszkodzenia nośnika i chronić przed utratą przechowywane na nim dane.</a:t>
            </a:r>
          </a:p>
          <a:p>
            <a:r>
              <a:rPr lang="pl-PL" dirty="0" smtClean="0"/>
              <a:t>Program kierowany jest do wszystkich użytkowników, którzy chcieliby zbadać faktyczną kondycję swojego dysku twardego i uchronić cenne pliki przed ich trwałą utratą na wskutek awarii urządzenia.</a:t>
            </a:r>
            <a:endParaRPr lang="pl-PL" dirty="0"/>
          </a:p>
        </p:txBody>
      </p:sp>
      <p:sp>
        <p:nvSpPr>
          <p:cNvPr id="3" name="Prostokąt 2"/>
          <p:cNvSpPr/>
          <p:nvPr/>
        </p:nvSpPr>
        <p:spPr>
          <a:xfrm>
            <a:off x="251520" y="260648"/>
            <a:ext cx="1925527" cy="400110"/>
          </a:xfrm>
          <a:prstGeom prst="rect">
            <a:avLst/>
          </a:prstGeom>
        </p:spPr>
        <p:txBody>
          <a:bodyPr wrap="none">
            <a:spAutoFit/>
          </a:bodyPr>
          <a:lstStyle/>
          <a:p>
            <a:r>
              <a:rPr lang="pl-PL" sz="2000" b="1" dirty="0" smtClean="0">
                <a:latin typeface="Trebuchet MS" pitchFamily="34" charset="0"/>
              </a:rPr>
              <a:t>HDD </a:t>
            </a:r>
            <a:r>
              <a:rPr lang="pl-PL" sz="2000" b="1" dirty="0" err="1" smtClean="0">
                <a:latin typeface="Trebuchet MS" pitchFamily="34" charset="0"/>
              </a:rPr>
              <a:t>Guardian</a:t>
            </a:r>
            <a:r>
              <a:rPr lang="pl-PL" sz="2000" b="1" dirty="0" smtClean="0">
                <a:latin typeface="Trebuchet MS" pitchFamily="34" charset="0"/>
              </a:rPr>
              <a:t> </a:t>
            </a:r>
            <a:endParaRPr lang="pl-PL" sz="2000" b="1" dirty="0">
              <a:latin typeface="Trebuchet MS" pitchFamily="34" charset="0"/>
            </a:endParaRPr>
          </a:p>
        </p:txBody>
      </p:sp>
      <p:pic>
        <p:nvPicPr>
          <p:cNvPr id="30722" name="Picture 2" descr="Znalezione obrazy dla zapytania hddguardian"/>
          <p:cNvPicPr>
            <a:picLocks noChangeAspect="1" noChangeArrowheads="1"/>
          </p:cNvPicPr>
          <p:nvPr/>
        </p:nvPicPr>
        <p:blipFill>
          <a:blip r:embed="rId2" cstate="print"/>
          <a:srcRect/>
          <a:stretch>
            <a:fillRect/>
          </a:stretch>
        </p:blipFill>
        <p:spPr bwMode="auto">
          <a:xfrm>
            <a:off x="4786629" y="332656"/>
            <a:ext cx="4357371" cy="2668890"/>
          </a:xfrm>
          <a:prstGeom prst="rect">
            <a:avLst/>
          </a:prstGeom>
          <a:noFill/>
        </p:spPr>
      </p:pic>
      <p:pic>
        <p:nvPicPr>
          <p:cNvPr id="30724" name="Picture 4" descr="Znalezione obrazy dla zapytania hddguardian"/>
          <p:cNvPicPr>
            <a:picLocks noChangeAspect="1" noChangeArrowheads="1"/>
          </p:cNvPicPr>
          <p:nvPr/>
        </p:nvPicPr>
        <p:blipFill>
          <a:blip r:embed="rId3" cstate="print"/>
          <a:srcRect/>
          <a:stretch>
            <a:fillRect/>
          </a:stretch>
        </p:blipFill>
        <p:spPr bwMode="auto">
          <a:xfrm>
            <a:off x="5004048" y="3212976"/>
            <a:ext cx="3923928" cy="223440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79512" y="188640"/>
            <a:ext cx="2287293" cy="400110"/>
          </a:xfrm>
          <a:prstGeom prst="rect">
            <a:avLst/>
          </a:prstGeom>
        </p:spPr>
        <p:txBody>
          <a:bodyPr wrap="none">
            <a:spAutoFit/>
          </a:bodyPr>
          <a:lstStyle/>
          <a:p>
            <a:r>
              <a:rPr lang="pl-PL" sz="2000" b="1" dirty="0" smtClean="0">
                <a:latin typeface="Trebuchet MS" pitchFamily="34" charset="0"/>
              </a:rPr>
              <a:t>HD </a:t>
            </a:r>
            <a:r>
              <a:rPr lang="pl-PL" sz="2000" b="1" dirty="0" err="1" smtClean="0">
                <a:latin typeface="Trebuchet MS" pitchFamily="34" charset="0"/>
              </a:rPr>
              <a:t>Tune</a:t>
            </a:r>
            <a:r>
              <a:rPr lang="pl-PL" sz="2000" b="1" dirty="0" smtClean="0">
                <a:latin typeface="Trebuchet MS" pitchFamily="34" charset="0"/>
              </a:rPr>
              <a:t> Pro 5.60</a:t>
            </a:r>
            <a:endParaRPr lang="pl-PL" sz="2000" dirty="0">
              <a:latin typeface="Trebuchet MS" pitchFamily="34" charset="0"/>
            </a:endParaRPr>
          </a:p>
        </p:txBody>
      </p:sp>
      <p:sp>
        <p:nvSpPr>
          <p:cNvPr id="3" name="Prostokąt 2"/>
          <p:cNvSpPr/>
          <p:nvPr/>
        </p:nvSpPr>
        <p:spPr>
          <a:xfrm>
            <a:off x="179512" y="836712"/>
            <a:ext cx="4572000" cy="3477875"/>
          </a:xfrm>
          <a:prstGeom prst="rect">
            <a:avLst/>
          </a:prstGeom>
        </p:spPr>
        <p:txBody>
          <a:bodyPr>
            <a:spAutoFit/>
          </a:bodyPr>
          <a:lstStyle/>
          <a:p>
            <a:r>
              <a:rPr lang="pl-PL" sz="2000" dirty="0" smtClean="0">
                <a:latin typeface="Trebuchet MS" pitchFamily="34" charset="0"/>
              </a:rPr>
              <a:t>HD </a:t>
            </a:r>
            <a:r>
              <a:rPr lang="pl-PL" sz="2000" dirty="0" err="1" smtClean="0">
                <a:latin typeface="Trebuchet MS" pitchFamily="34" charset="0"/>
              </a:rPr>
              <a:t>Tune</a:t>
            </a:r>
            <a:r>
              <a:rPr lang="pl-PL" sz="2000" dirty="0" smtClean="0">
                <a:latin typeface="Trebuchet MS" pitchFamily="34" charset="0"/>
              </a:rPr>
              <a:t> Pro to funkcjonalne narzędzie do testowania i diagnostyki dysków twardych (zewnętrznych i wewnętrznych), pamięci SSD, pamięci USB i innych urządzeń. Program przyda się wszystkim użytkownikom zainteresowanym zbadaniem sprzętu pod względem błędów, wydajności i ogólnej kondycji. Całość wyróżnia się prostą obsługą.</a:t>
            </a:r>
            <a:br>
              <a:rPr lang="pl-PL" sz="2000" dirty="0" smtClean="0">
                <a:latin typeface="Trebuchet MS" pitchFamily="34" charset="0"/>
              </a:rPr>
            </a:br>
            <a:endParaRPr lang="pl-PL" sz="2000" dirty="0">
              <a:latin typeface="Trebuchet MS" pitchFamily="34" charset="0"/>
            </a:endParaRPr>
          </a:p>
        </p:txBody>
      </p:sp>
      <p:sp>
        <p:nvSpPr>
          <p:cNvPr id="4" name="Prostokąt 3"/>
          <p:cNvSpPr/>
          <p:nvPr/>
        </p:nvSpPr>
        <p:spPr>
          <a:xfrm>
            <a:off x="251520" y="6093296"/>
            <a:ext cx="4572000" cy="646331"/>
          </a:xfrm>
          <a:prstGeom prst="rect">
            <a:avLst/>
          </a:prstGeom>
        </p:spPr>
        <p:txBody>
          <a:bodyPr>
            <a:spAutoFit/>
          </a:bodyPr>
          <a:lstStyle/>
          <a:p>
            <a:r>
              <a:rPr lang="pl-PL" dirty="0" smtClean="0"/>
              <a:t>http://www.programosy.pl/program,hd-tune-pro.html</a:t>
            </a:r>
            <a:endParaRPr lang="pl-PL" dirty="0"/>
          </a:p>
        </p:txBody>
      </p:sp>
      <p:pic>
        <p:nvPicPr>
          <p:cNvPr id="31746" name="Picture 2" descr="HD Tune Pro"/>
          <p:cNvPicPr>
            <a:picLocks noChangeAspect="1" noChangeArrowheads="1"/>
          </p:cNvPicPr>
          <p:nvPr/>
        </p:nvPicPr>
        <p:blipFill>
          <a:blip r:embed="rId2" cstate="print"/>
          <a:srcRect/>
          <a:stretch>
            <a:fillRect/>
          </a:stretch>
        </p:blipFill>
        <p:spPr bwMode="auto">
          <a:xfrm>
            <a:off x="5004048" y="188640"/>
            <a:ext cx="3960440" cy="3473720"/>
          </a:xfrm>
          <a:prstGeom prst="rect">
            <a:avLst/>
          </a:prstGeom>
          <a:noFill/>
        </p:spPr>
      </p:pic>
      <p:pic>
        <p:nvPicPr>
          <p:cNvPr id="31748" name="Picture 4" descr="HD Tune Pro"/>
          <p:cNvPicPr>
            <a:picLocks noChangeAspect="1" noChangeArrowheads="1"/>
          </p:cNvPicPr>
          <p:nvPr/>
        </p:nvPicPr>
        <p:blipFill>
          <a:blip r:embed="rId3" cstate="print"/>
          <a:srcRect/>
          <a:stretch>
            <a:fillRect/>
          </a:stretch>
        </p:blipFill>
        <p:spPr bwMode="auto">
          <a:xfrm>
            <a:off x="5364088" y="3789040"/>
            <a:ext cx="3312368" cy="290529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0" y="261610"/>
            <a:ext cx="9144000" cy="523220"/>
          </a:xfrm>
          <a:prstGeom prst="rect">
            <a:avLst/>
          </a:prstGeom>
        </p:spPr>
        <p:txBody>
          <a:bodyPr wrap="square">
            <a:spAutoFit/>
          </a:bodyPr>
          <a:lstStyle/>
          <a:p>
            <a:r>
              <a:rPr lang="pl-PL" sz="2800" b="1" dirty="0">
                <a:latin typeface="Trebuchet MS" panose="020B0603020202020204" pitchFamily="34" charset="0"/>
              </a:rPr>
              <a:t>N</a:t>
            </a:r>
            <a:r>
              <a:rPr lang="pl-PL" sz="2800" b="1" dirty="0" smtClean="0">
                <a:latin typeface="Trebuchet MS" panose="020B0603020202020204" pitchFamily="34" charset="0"/>
              </a:rPr>
              <a:t>ajczęstsze </a:t>
            </a:r>
            <a:r>
              <a:rPr lang="pl-PL" sz="2800" b="1" dirty="0">
                <a:latin typeface="Trebuchet MS" panose="020B0603020202020204" pitchFamily="34" charset="0"/>
              </a:rPr>
              <a:t>uszkodzenia mechaniki dysków </a:t>
            </a:r>
            <a:r>
              <a:rPr lang="pl-PL" sz="2800" b="1" dirty="0" smtClean="0">
                <a:latin typeface="Trebuchet MS" panose="020B0603020202020204" pitchFamily="34" charset="0"/>
              </a:rPr>
              <a:t>twardych</a:t>
            </a:r>
            <a:endParaRPr lang="pl-PL" sz="2800" b="1" dirty="0">
              <a:latin typeface="Trebuchet MS" panose="020B0603020202020204" pitchFamily="34" charset="0"/>
            </a:endParaRPr>
          </a:p>
        </p:txBody>
      </p:sp>
      <p:pic>
        <p:nvPicPr>
          <p:cNvPr id="1028" name="Picture 4" descr="http://st.gde-fon.com/wallpapers_original/12744_zhestkij-disk_1701x1309_www.Gde-Fon.com.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35596" y="948913"/>
            <a:ext cx="7272808" cy="5594001"/>
          </a:xfrm>
          <a:prstGeom prst="rect">
            <a:avLst/>
          </a:prstGeom>
          <a:noFill/>
          <a:effectLst>
            <a:softEdge rad="381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21344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323528" y="836712"/>
            <a:ext cx="3816424"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2000" b="0" i="0" u="none" strike="noStrike" cap="none" normalizeH="0" baseline="0" dirty="0" smtClean="0">
              <a:ln>
                <a:noFill/>
              </a:ln>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effectLst/>
                <a:latin typeface="Trebuchet MS" pitchFamily="34" charset="0"/>
                <a:cs typeface="Tahoma" pitchFamily="34" charset="0"/>
              </a:rPr>
              <a:t>program przeznaczony dla administratorów, służy do monitorowania pracy wielu dysków z jednego miejsca. Program automatycznie wyszukuje urządzenia sieciowe i po podaniu haseł dostępowych informuje o zapełnieniu każdego dysku/partycji. Posiadamy możliwość ustawienia limitów po których będziemy informowani o przekroczeniu.</a:t>
            </a:r>
          </a:p>
        </p:txBody>
      </p:sp>
      <p:sp>
        <p:nvSpPr>
          <p:cNvPr id="4" name="Prostokąt 3"/>
          <p:cNvSpPr/>
          <p:nvPr/>
        </p:nvSpPr>
        <p:spPr>
          <a:xfrm>
            <a:off x="323528" y="548680"/>
            <a:ext cx="1752403" cy="400110"/>
          </a:xfrm>
          <a:prstGeom prst="rect">
            <a:avLst/>
          </a:prstGeom>
        </p:spPr>
        <p:txBody>
          <a:bodyPr wrap="none">
            <a:spAutoFit/>
          </a:bodyPr>
          <a:lstStyle/>
          <a:p>
            <a:r>
              <a:rPr lang="pl-PL" sz="2000" b="1" dirty="0" err="1" smtClean="0">
                <a:latin typeface="Trebuchet MS" pitchFamily="34" charset="0"/>
                <a:cs typeface="Tahoma" pitchFamily="34" charset="0"/>
              </a:rPr>
              <a:t>DiskMonitor</a:t>
            </a:r>
            <a:r>
              <a:rPr lang="pl-PL" sz="2000" b="1" dirty="0" smtClean="0">
                <a:latin typeface="Trebuchet MS" pitchFamily="34" charset="0"/>
                <a:cs typeface="Tahoma" pitchFamily="34" charset="0"/>
              </a:rPr>
              <a:t> </a:t>
            </a:r>
            <a:r>
              <a:rPr lang="pl-PL" sz="2000" b="1" dirty="0" smtClean="0">
                <a:latin typeface="Trebuchet MS" pitchFamily="34" charset="0"/>
                <a:cs typeface="Tahoma" pitchFamily="34" charset="0"/>
              </a:rPr>
              <a:t> </a:t>
            </a:r>
            <a:endParaRPr lang="pl-PL" sz="2000" b="1" dirty="0"/>
          </a:p>
        </p:txBody>
      </p:sp>
      <p:pic>
        <p:nvPicPr>
          <p:cNvPr id="32772" name="Picture 4" descr="DiskMonitor"/>
          <p:cNvPicPr>
            <a:picLocks noChangeAspect="1" noChangeArrowheads="1"/>
          </p:cNvPicPr>
          <p:nvPr/>
        </p:nvPicPr>
        <p:blipFill>
          <a:blip r:embed="rId2" cstate="print"/>
          <a:srcRect/>
          <a:stretch>
            <a:fillRect/>
          </a:stretch>
        </p:blipFill>
        <p:spPr bwMode="auto">
          <a:xfrm>
            <a:off x="4283968" y="260648"/>
            <a:ext cx="4536504" cy="340237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107504" y="404664"/>
            <a:ext cx="4680520" cy="5324535"/>
          </a:xfrm>
          <a:prstGeom prst="rect">
            <a:avLst/>
          </a:prstGeom>
        </p:spPr>
        <p:txBody>
          <a:bodyPr wrap="square">
            <a:spAutoFit/>
          </a:bodyPr>
          <a:lstStyle/>
          <a:p>
            <a:r>
              <a:rPr lang="pl-PL" sz="2000" b="1" dirty="0">
                <a:latin typeface="Trebuchet MS" panose="020B0603020202020204" pitchFamily="34" charset="0"/>
              </a:rPr>
              <a:t>Uszkodzenie elektroniki dysku </a:t>
            </a:r>
            <a:r>
              <a:rPr lang="pl-PL" sz="2000" b="1" dirty="0" smtClean="0">
                <a:latin typeface="Trebuchet MS" panose="020B0603020202020204" pitchFamily="34" charset="0"/>
              </a:rPr>
              <a:t>twardego</a:t>
            </a:r>
          </a:p>
          <a:p>
            <a:r>
              <a:rPr lang="pl-PL" sz="2000" dirty="0">
                <a:latin typeface="Trebuchet MS" panose="020B0603020202020204" pitchFamily="34" charset="0"/>
              </a:rPr>
              <a:t/>
            </a:r>
            <a:br>
              <a:rPr lang="pl-PL" sz="2000" dirty="0">
                <a:latin typeface="Trebuchet MS" panose="020B0603020202020204" pitchFamily="34" charset="0"/>
              </a:rPr>
            </a:br>
            <a:r>
              <a:rPr lang="pl-PL" sz="2000" dirty="0">
                <a:latin typeface="Trebuchet MS" panose="020B0603020202020204" pitchFamily="34" charset="0"/>
              </a:rPr>
              <a:t>Powstaje najczęściej na skutek przepięcia, wyczerpania elementów elektroniki lub wady fabrycznej ujawniającej się po czasie. Uszkodzenie to często pociąga za sobą inne uszkodzenia tj. uszkodzenie elektroniki wewnętrznej (elektronika dysku składa się z dwóch części – elektroniki zewnętrznej, w postaci płytki drukowanej i wewnętrznej, wewnątrz obudowy dysku), a nawet uszkodzenia głowic. Częstym objawem jest całkowite unieruchomienie dysku twardego lub „stukanie” głowic.</a:t>
            </a:r>
          </a:p>
        </p:txBody>
      </p:sp>
      <p:pic>
        <p:nvPicPr>
          <p:cNvPr id="6" name="Picture 2" descr="http://asseq.pl/wp-content/uploads/hdd-dysk-1024x76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98027" y="404664"/>
            <a:ext cx="4112781" cy="3084586"/>
          </a:xfrm>
          <a:prstGeom prst="rect">
            <a:avLst/>
          </a:prstGeom>
          <a:noFill/>
          <a:effectLst>
            <a:softEdge rad="38100"/>
          </a:effectLst>
          <a:extLst>
            <a:ext uri="{909E8E84-426E-40DD-AFC4-6F175D3DCCD1}">
              <a14:hiddenFill xmlns:a14="http://schemas.microsoft.com/office/drawing/2010/main" xmlns="">
                <a:solidFill>
                  <a:srgbClr val="FFFFFF"/>
                </a:solidFill>
              </a14:hiddenFill>
            </a:ext>
          </a:extLst>
        </p:spPr>
      </p:pic>
      <p:pic>
        <p:nvPicPr>
          <p:cNvPr id="2050" name="Picture 2" descr="http://www.ram-serwis.pl/img/cache/05e37138a7b3f8888406b307a272b17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98027" y="3486479"/>
            <a:ext cx="4122784" cy="3371521"/>
          </a:xfrm>
          <a:prstGeom prst="rect">
            <a:avLst/>
          </a:prstGeom>
          <a:noFill/>
          <a:effectLst>
            <a:softEdge rad="381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95446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79512" y="440570"/>
            <a:ext cx="4464496" cy="3170099"/>
          </a:xfrm>
          <a:prstGeom prst="rect">
            <a:avLst/>
          </a:prstGeom>
        </p:spPr>
        <p:txBody>
          <a:bodyPr wrap="square">
            <a:spAutoFit/>
          </a:bodyPr>
          <a:lstStyle/>
          <a:p>
            <a:r>
              <a:rPr lang="pl-PL" sz="2000" b="1" dirty="0">
                <a:latin typeface="Trebuchet MS" panose="020B0603020202020204" pitchFamily="34" charset="0"/>
              </a:rPr>
              <a:t>Uszkodzenie głowic dysku </a:t>
            </a:r>
            <a:r>
              <a:rPr lang="pl-PL" sz="2000" b="1" dirty="0" smtClean="0">
                <a:latin typeface="Trebuchet MS" panose="020B0603020202020204" pitchFamily="34" charset="0"/>
              </a:rPr>
              <a:t>twardego</a:t>
            </a:r>
          </a:p>
          <a:p>
            <a:r>
              <a:rPr lang="pl-PL" sz="2000" dirty="0">
                <a:latin typeface="Trebuchet MS" panose="020B0603020202020204" pitchFamily="34" charset="0"/>
              </a:rPr>
              <a:t/>
            </a:r>
            <a:br>
              <a:rPr lang="pl-PL" sz="2000" dirty="0">
                <a:latin typeface="Trebuchet MS" panose="020B0603020202020204" pitchFamily="34" charset="0"/>
              </a:rPr>
            </a:br>
            <a:r>
              <a:rPr lang="pl-PL" sz="2000" dirty="0">
                <a:latin typeface="Trebuchet MS" panose="020B0603020202020204" pitchFamily="34" charset="0"/>
              </a:rPr>
              <a:t>Powstaje na skutek wyczerpania, zabrudzenia lub uderzenia głowic o powierzchnię talerza. Może również powstać wskutek uszkodzenia elektroniki dysku. Często objawia się „stukaniem” lub w niektórych modelach zatrzymaniem pracy silnika (rozkręcanie się i zwalnianie dysku). </a:t>
            </a:r>
          </a:p>
        </p:txBody>
      </p:sp>
      <p:pic>
        <p:nvPicPr>
          <p:cNvPr id="3074" name="Picture 2" descr="http://www.ram-serwis.pl/img/cache/b237a22e0b4442e3824163abb5dd878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7984" y="3782698"/>
            <a:ext cx="4320480" cy="2877440"/>
          </a:xfrm>
          <a:prstGeom prst="rect">
            <a:avLst/>
          </a:prstGeom>
          <a:noFill/>
          <a:effectLst>
            <a:softEdge rad="38100"/>
          </a:effectLst>
          <a:extLst>
            <a:ext uri="{909E8E84-426E-40DD-AFC4-6F175D3DCCD1}">
              <a14:hiddenFill xmlns:a14="http://schemas.microsoft.com/office/drawing/2010/main" xmlns="">
                <a:solidFill>
                  <a:srgbClr val="FFFFFF"/>
                </a:solidFill>
              </a14:hiddenFill>
            </a:ext>
          </a:extLst>
        </p:spPr>
      </p:pic>
      <p:pic>
        <p:nvPicPr>
          <p:cNvPr id="3078" name="Picture 6" descr="http://obrazki.elektroda.pl/9044513400_130704324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08104" y="440570"/>
            <a:ext cx="3096344" cy="2866060"/>
          </a:xfrm>
          <a:prstGeom prst="rect">
            <a:avLst/>
          </a:prstGeom>
          <a:noFill/>
          <a:effectLst>
            <a:softEdge rad="381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45363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51520" y="332656"/>
            <a:ext cx="4572000" cy="3477875"/>
          </a:xfrm>
          <a:prstGeom prst="rect">
            <a:avLst/>
          </a:prstGeom>
        </p:spPr>
        <p:txBody>
          <a:bodyPr>
            <a:spAutoFit/>
          </a:bodyPr>
          <a:lstStyle/>
          <a:p>
            <a:r>
              <a:rPr lang="pl-PL" sz="2000" b="1" dirty="0">
                <a:latin typeface="Trebuchet MS" panose="020B0603020202020204" pitchFamily="34" charset="0"/>
              </a:rPr>
              <a:t>Uszkodzenie silnika dysku </a:t>
            </a:r>
            <a:r>
              <a:rPr lang="pl-PL" sz="2000" b="1" dirty="0" smtClean="0">
                <a:latin typeface="Trebuchet MS" panose="020B0603020202020204" pitchFamily="34" charset="0"/>
              </a:rPr>
              <a:t>twardego</a:t>
            </a:r>
          </a:p>
          <a:p>
            <a:r>
              <a:rPr lang="pl-PL" sz="2000" dirty="0">
                <a:latin typeface="Trebuchet MS" panose="020B0603020202020204" pitchFamily="34" charset="0"/>
              </a:rPr>
              <a:t/>
            </a:r>
            <a:br>
              <a:rPr lang="pl-PL" sz="2000" dirty="0">
                <a:latin typeface="Trebuchet MS" panose="020B0603020202020204" pitchFamily="34" charset="0"/>
              </a:rPr>
            </a:br>
            <a:r>
              <a:rPr lang="pl-PL" sz="2000" dirty="0">
                <a:latin typeface="Trebuchet MS" panose="020B0603020202020204" pitchFamily="34" charset="0"/>
              </a:rPr>
              <a:t>Uszkodzenie to może mieć podłoże mechaniczne np. na skutek np. uderzenia (następuje zatarcie łożysk), jak i elektroniczne z powodu uszkodzenia cewek silnika. Częstą przyczyną jest również wada fabryczna. Samodzielna naprawa, bez specjalistycznych urządzeń nie jest możliwa.</a:t>
            </a:r>
          </a:p>
        </p:txBody>
      </p:sp>
      <p:pic>
        <p:nvPicPr>
          <p:cNvPr id="4098" name="Picture 2" descr="http://www.odzyskiwanie-danych.net/images/uszkodzenie_silnika3.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48064" y="476672"/>
            <a:ext cx="3677293" cy="2736304"/>
          </a:xfrm>
          <a:prstGeom prst="rect">
            <a:avLst/>
          </a:prstGeom>
          <a:noFill/>
          <a:effectLst>
            <a:softEdge rad="50800"/>
          </a:effectLst>
          <a:extLst>
            <a:ext uri="{909E8E84-426E-40DD-AFC4-6F175D3DCCD1}">
              <a14:hiddenFill xmlns:a14="http://schemas.microsoft.com/office/drawing/2010/main" xmlns="">
                <a:solidFill>
                  <a:srgbClr val="FFFFFF"/>
                </a:solidFill>
              </a14:hiddenFill>
            </a:ext>
          </a:extLst>
        </p:spPr>
      </p:pic>
      <p:pic>
        <p:nvPicPr>
          <p:cNvPr id="4100" name="Picture 4" descr="http://www.ram-serwis.pl/img/cache/8acba3405cd17ca605e79d3f72ba695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8541" y="3810960"/>
            <a:ext cx="8315325" cy="2800351"/>
          </a:xfrm>
          <a:prstGeom prst="rect">
            <a:avLst/>
          </a:prstGeom>
          <a:noFill/>
          <a:effectLst>
            <a:softEdge rad="381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85639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79512" y="188640"/>
            <a:ext cx="4032448" cy="5632311"/>
          </a:xfrm>
          <a:prstGeom prst="rect">
            <a:avLst/>
          </a:prstGeom>
        </p:spPr>
        <p:txBody>
          <a:bodyPr wrap="square">
            <a:spAutoFit/>
          </a:bodyPr>
          <a:lstStyle/>
          <a:p>
            <a:r>
              <a:rPr lang="pl-PL" sz="2000" b="1" dirty="0">
                <a:latin typeface="Trebuchet MS" panose="020B0603020202020204" pitchFamily="34" charset="0"/>
              </a:rPr>
              <a:t>Uszkodzenie elementów </a:t>
            </a:r>
            <a:r>
              <a:rPr lang="pl-PL" sz="2000" b="1" dirty="0" smtClean="0">
                <a:latin typeface="Trebuchet MS" panose="020B0603020202020204" pitchFamily="34" charset="0"/>
              </a:rPr>
              <a:t>serwomechanizmu</a:t>
            </a:r>
          </a:p>
          <a:p>
            <a:r>
              <a:rPr lang="pl-PL" sz="2000" dirty="0">
                <a:latin typeface="Trebuchet MS" panose="020B0603020202020204" pitchFamily="34" charset="0"/>
              </a:rPr>
              <a:t/>
            </a:r>
            <a:br>
              <a:rPr lang="pl-PL" sz="2000" dirty="0">
                <a:latin typeface="Trebuchet MS" panose="020B0603020202020204" pitchFamily="34" charset="0"/>
              </a:rPr>
            </a:br>
            <a:r>
              <a:rPr lang="pl-PL" sz="2000" dirty="0">
                <a:latin typeface="Trebuchet MS" panose="020B0603020202020204" pitchFamily="34" charset="0"/>
              </a:rPr>
              <a:t>Oprócz głowic, elektroniki i silnika w dysku twardym znajdują się takie elementy jak hamulce, filtry i elementy blokujące głowice. Ich uszkodzenie na skutek najczęściej wyczerpania mechanicznego może spowodować różne usterki, aż po uszkodzenie talerzy włącznie. Oderwane elementy serwomechanizmu mogą zakłócać pracę dysku wywoływać zgrzyty, stukanie itp. Każde włączenie tak uszkodzonego dysku może powodować jego </a:t>
            </a:r>
            <a:r>
              <a:rPr lang="pl-PL" sz="2000" dirty="0" smtClean="0">
                <a:latin typeface="Trebuchet MS" panose="020B0603020202020204" pitchFamily="34" charset="0"/>
              </a:rPr>
              <a:t>destrukcję.</a:t>
            </a:r>
            <a:endParaRPr lang="pl-PL" sz="2000" dirty="0">
              <a:latin typeface="Trebuchet MS" panose="020B0603020202020204" pitchFamily="34" charset="0"/>
            </a:endParaRPr>
          </a:p>
        </p:txBody>
      </p:sp>
      <p:pic>
        <p:nvPicPr>
          <p:cNvPr id="5122" name="Picture 2" descr="https://recovery.pl/wp-content/uploads/2016/02/IMG_0574-%C5%9Bredni.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7984" y="476672"/>
            <a:ext cx="4502216" cy="2999603"/>
          </a:xfrm>
          <a:prstGeom prst="rect">
            <a:avLst/>
          </a:prstGeom>
          <a:noFill/>
          <a:effectLst>
            <a:softEdge rad="38100"/>
          </a:effectLst>
          <a:extLst>
            <a:ext uri="{909E8E84-426E-40DD-AFC4-6F175D3DCCD1}">
              <a14:hiddenFill xmlns:a14="http://schemas.microsoft.com/office/drawing/2010/main" xmlns="">
                <a:solidFill>
                  <a:srgbClr val="FFFFFF"/>
                </a:solidFill>
              </a14:hiddenFill>
            </a:ext>
          </a:extLst>
        </p:spPr>
      </p:pic>
      <p:pic>
        <p:nvPicPr>
          <p:cNvPr id="5124" name="Picture 4" descr="http://obrazki.elektroda.pl/3648748100_129589864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16801" y="4087878"/>
            <a:ext cx="4513400" cy="2208911"/>
          </a:xfrm>
          <a:prstGeom prst="rect">
            <a:avLst/>
          </a:prstGeom>
          <a:noFill/>
          <a:effectLst>
            <a:softEdge rad="381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03454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95536" y="332656"/>
            <a:ext cx="4572000" cy="3785652"/>
          </a:xfrm>
          <a:prstGeom prst="rect">
            <a:avLst/>
          </a:prstGeom>
        </p:spPr>
        <p:txBody>
          <a:bodyPr>
            <a:spAutoFit/>
          </a:bodyPr>
          <a:lstStyle/>
          <a:p>
            <a:r>
              <a:rPr lang="pl-PL" sz="2000" b="1" dirty="0">
                <a:latin typeface="Trebuchet MS" panose="020B0603020202020204" pitchFamily="34" charset="0"/>
              </a:rPr>
              <a:t>Uszkodzenie struktury </a:t>
            </a:r>
            <a:r>
              <a:rPr lang="pl-PL" sz="2000" b="1" dirty="0" smtClean="0">
                <a:latin typeface="Trebuchet MS" panose="020B0603020202020204" pitchFamily="34" charset="0"/>
              </a:rPr>
              <a:t>nośnika</a:t>
            </a:r>
          </a:p>
          <a:p>
            <a:r>
              <a:rPr lang="pl-PL" sz="2000" dirty="0">
                <a:latin typeface="Trebuchet MS" panose="020B0603020202020204" pitchFamily="34" charset="0"/>
              </a:rPr>
              <a:t/>
            </a:r>
            <a:br>
              <a:rPr lang="pl-PL" sz="2000" dirty="0">
                <a:latin typeface="Trebuchet MS" panose="020B0603020202020204" pitchFamily="34" charset="0"/>
              </a:rPr>
            </a:br>
            <a:r>
              <a:rPr lang="pl-PL" sz="2000" dirty="0">
                <a:latin typeface="Trebuchet MS" panose="020B0603020202020204" pitchFamily="34" charset="0"/>
              </a:rPr>
              <a:t>Jest to poważne uszkodzenie będące odmianą uszkodzeń typu </a:t>
            </a:r>
            <a:r>
              <a:rPr lang="pl-PL" sz="2000" dirty="0" err="1">
                <a:latin typeface="Trebuchet MS" panose="020B0603020202020204" pitchFamily="34" charset="0"/>
              </a:rPr>
              <a:t>bad</a:t>
            </a:r>
            <a:r>
              <a:rPr lang="pl-PL" sz="2000" dirty="0">
                <a:latin typeface="Trebuchet MS" panose="020B0603020202020204" pitchFamily="34" charset="0"/>
              </a:rPr>
              <a:t> </a:t>
            </a:r>
            <a:r>
              <a:rPr lang="pl-PL" sz="2000" dirty="0" err="1">
                <a:latin typeface="Trebuchet MS" panose="020B0603020202020204" pitchFamily="34" charset="0"/>
              </a:rPr>
              <a:t>sectors</a:t>
            </a:r>
            <a:r>
              <a:rPr lang="pl-PL" sz="2000" dirty="0">
                <a:latin typeface="Trebuchet MS" panose="020B0603020202020204" pitchFamily="34" charset="0"/>
              </a:rPr>
              <a:t> występująca jednak w obszarze informacji rozruchowych dysku. W wyniku tego dysk nie może wykonać inicjalizacji i nie przejdzie w stan gotowości. Może to wywoływać efekt „stukania” lub zatrzymywanie się dysku (rozkręcanie i zwalnianie). Jest to poważne uszkodzenie fizyczne.</a:t>
            </a:r>
          </a:p>
        </p:txBody>
      </p:sp>
      <p:pic>
        <p:nvPicPr>
          <p:cNvPr id="6150" name="Picture 6" descr="Znalezione obrazy dla zapytania uszkodzona struktura dysku"/>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95936" y="4293096"/>
            <a:ext cx="4915663" cy="2406089"/>
          </a:xfrm>
          <a:prstGeom prst="rect">
            <a:avLst/>
          </a:prstGeom>
          <a:noFill/>
          <a:effectLst>
            <a:softEdge rad="38100"/>
          </a:effectLst>
          <a:extLst>
            <a:ext uri="{909E8E84-426E-40DD-AFC4-6F175D3DCCD1}">
              <a14:hiddenFill xmlns:a14="http://schemas.microsoft.com/office/drawing/2010/main" xmlns="">
                <a:solidFill>
                  <a:srgbClr val="FFFFFF"/>
                </a:solidFill>
              </a14:hiddenFill>
            </a:ext>
          </a:extLst>
        </p:spPr>
      </p:pic>
      <p:pic>
        <p:nvPicPr>
          <p:cNvPr id="6152" name="Picture 8" descr="http://www.odzyskiwanie-danych.net/images/uszkodzenia_nosniki_hdd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42181" y="332656"/>
            <a:ext cx="4316627" cy="27363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34940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79512" y="429498"/>
            <a:ext cx="4572000" cy="4708981"/>
          </a:xfrm>
          <a:prstGeom prst="rect">
            <a:avLst/>
          </a:prstGeom>
        </p:spPr>
        <p:txBody>
          <a:bodyPr>
            <a:spAutoFit/>
          </a:bodyPr>
          <a:lstStyle/>
          <a:p>
            <a:r>
              <a:rPr lang="pl-PL" sz="2000" b="1" dirty="0">
                <a:latin typeface="Trebuchet MS" panose="020B0603020202020204" pitchFamily="34" charset="0"/>
              </a:rPr>
              <a:t>Fizyczne uszkodzenie talerzy </a:t>
            </a:r>
            <a:r>
              <a:rPr lang="pl-PL" sz="2000" b="1" dirty="0" smtClean="0">
                <a:latin typeface="Trebuchet MS" panose="020B0603020202020204" pitchFamily="34" charset="0"/>
              </a:rPr>
              <a:t>dysku</a:t>
            </a:r>
          </a:p>
          <a:p>
            <a:r>
              <a:rPr lang="pl-PL" sz="2000" dirty="0">
                <a:latin typeface="Trebuchet MS" panose="020B0603020202020204" pitchFamily="34" charset="0"/>
              </a:rPr>
              <a:t/>
            </a:r>
            <a:br>
              <a:rPr lang="pl-PL" sz="2000" dirty="0">
                <a:latin typeface="Trebuchet MS" panose="020B0603020202020204" pitchFamily="34" charset="0"/>
              </a:rPr>
            </a:br>
            <a:r>
              <a:rPr lang="pl-PL" sz="2000" dirty="0">
                <a:latin typeface="Trebuchet MS" panose="020B0603020202020204" pitchFamily="34" charset="0"/>
              </a:rPr>
              <a:t>To najpoważniejsze uszkodzenie polega na porysowaniu nośnika na skutek zetknięcia się głowic, lub innych elementów, np. w efekcie uszkodzenia elementów serwomechanizmu z powierzchnią talerzy. Uszkodzone obszary nie nadają się do ponownego odczytania. Każde uruchomienie takiego dysku może powodować progresję uszkodzeń a w ostateczności może doprowadzić do całkowitego zniszczenia danych.</a:t>
            </a:r>
          </a:p>
        </p:txBody>
      </p:sp>
      <p:pic>
        <p:nvPicPr>
          <p:cNvPr id="7170" name="Picture 2" descr="https://recovery.pl/wp-content/uploads/2016/02/IMG_0582-%C5%9Bredni.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51512" y="3861048"/>
            <a:ext cx="4248472" cy="2830546"/>
          </a:xfrm>
          <a:prstGeom prst="rect">
            <a:avLst/>
          </a:prstGeom>
          <a:noFill/>
          <a:effectLst>
            <a:softEdge rad="38100"/>
          </a:effectLst>
          <a:extLst>
            <a:ext uri="{909E8E84-426E-40DD-AFC4-6F175D3DCCD1}">
              <a14:hiddenFill xmlns:a14="http://schemas.microsoft.com/office/drawing/2010/main" xmlns="">
                <a:solidFill>
                  <a:srgbClr val="FFFFFF"/>
                </a:solidFill>
              </a14:hiddenFill>
            </a:ext>
          </a:extLst>
        </p:spPr>
      </p:pic>
      <p:pic>
        <p:nvPicPr>
          <p:cNvPr id="7172" name="Picture 4" descr="http://gallery.dpcdn.pl/imgc/News/51725/g_-_-x-_-_-_51725x20140122122558_0.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harpenSoften amount="3000"/>
                    </a14:imgEffect>
                  </a14:imgLayer>
                </a14:imgProps>
              </a:ext>
              <a:ext uri="{28A0092B-C50C-407E-A947-70E740481C1C}">
                <a14:useLocalDpi xmlns:a14="http://schemas.microsoft.com/office/drawing/2010/main" xmlns="" val="0"/>
              </a:ext>
            </a:extLst>
          </a:blip>
          <a:srcRect/>
          <a:stretch>
            <a:fillRect/>
          </a:stretch>
        </p:blipFill>
        <p:spPr bwMode="auto">
          <a:xfrm>
            <a:off x="4801867" y="435105"/>
            <a:ext cx="4198117" cy="2799839"/>
          </a:xfrm>
          <a:prstGeom prst="rect">
            <a:avLst/>
          </a:prstGeom>
          <a:noFill/>
          <a:effectLst>
            <a:softEdge rad="381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27453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51520" y="332656"/>
            <a:ext cx="8352928" cy="707886"/>
          </a:xfrm>
          <a:prstGeom prst="rect">
            <a:avLst/>
          </a:prstGeom>
          <a:noFill/>
        </p:spPr>
        <p:txBody>
          <a:bodyPr wrap="square" rtlCol="0">
            <a:spAutoFit/>
          </a:bodyPr>
          <a:lstStyle/>
          <a:p>
            <a:pPr algn="ctr"/>
            <a:r>
              <a:rPr lang="pl-PL" sz="4000" b="1" dirty="0" smtClean="0">
                <a:latin typeface="Trebuchet MS" panose="020B0603020202020204" pitchFamily="34" charset="0"/>
              </a:rPr>
              <a:t>Programy do diagnostyki dysków</a:t>
            </a:r>
            <a:endParaRPr lang="pl-PL" sz="4000" b="1" dirty="0">
              <a:latin typeface="Trebuchet MS" panose="020B0603020202020204" pitchFamily="34" charset="0"/>
            </a:endParaRPr>
          </a:p>
        </p:txBody>
      </p:sp>
      <p:pic>
        <p:nvPicPr>
          <p:cNvPr id="4098" name="Picture 2" descr="Znalezione obrazy dla zapytania hddguardian"/>
          <p:cNvPicPr>
            <a:picLocks noChangeAspect="1" noChangeArrowheads="1"/>
          </p:cNvPicPr>
          <p:nvPr/>
        </p:nvPicPr>
        <p:blipFill>
          <a:blip r:embed="rId2" cstate="print"/>
          <a:srcRect/>
          <a:stretch>
            <a:fillRect/>
          </a:stretch>
        </p:blipFill>
        <p:spPr bwMode="auto">
          <a:xfrm>
            <a:off x="2051720" y="1628800"/>
            <a:ext cx="5153715" cy="4509501"/>
          </a:xfrm>
          <a:prstGeom prst="rect">
            <a:avLst/>
          </a:prstGeom>
          <a:noFill/>
        </p:spPr>
      </p:pic>
    </p:spTree>
    <p:extLst>
      <p:ext uri="{BB962C8B-B14F-4D97-AF65-F5344CB8AC3E}">
        <p14:creationId xmlns:p14="http://schemas.microsoft.com/office/powerpoint/2010/main" xmlns="" val="267732163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544</Words>
  <Application>Microsoft Office PowerPoint</Application>
  <PresentationFormat>Pokaz na ekranie (4:3)</PresentationFormat>
  <Paragraphs>46</Paragraphs>
  <Slides>20</Slides>
  <Notes>0</Notes>
  <HiddenSlides>0</HiddenSlides>
  <MMClips>0</MMClips>
  <ScaleCrop>false</ScaleCrop>
  <HeadingPairs>
    <vt:vector size="4" baseType="variant">
      <vt:variant>
        <vt:lpstr>Motyw</vt:lpstr>
      </vt:variant>
      <vt:variant>
        <vt:i4>1</vt:i4>
      </vt:variant>
      <vt:variant>
        <vt:lpstr>Tytuły slajdów</vt:lpstr>
      </vt:variant>
      <vt:variant>
        <vt:i4>20</vt:i4>
      </vt:variant>
    </vt:vector>
  </HeadingPairs>
  <TitlesOfParts>
    <vt:vector size="21" baseType="lpstr">
      <vt:lpstr>Motyw pakietu Office</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Uczen</dc:creator>
  <cp:lastModifiedBy>Stanley</cp:lastModifiedBy>
  <cp:revision>13</cp:revision>
  <dcterms:created xsi:type="dcterms:W3CDTF">2016-12-01T06:52:37Z</dcterms:created>
  <dcterms:modified xsi:type="dcterms:W3CDTF">2016-12-01T22:54:34Z</dcterms:modified>
</cp:coreProperties>
</file>